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2" r:id="rId5"/>
    <p:sldId id="287" r:id="rId6"/>
    <p:sldId id="275" r:id="rId7"/>
    <p:sldId id="279" r:id="rId8"/>
    <p:sldId id="277" r:id="rId9"/>
    <p:sldId id="282" r:id="rId10"/>
    <p:sldId id="281" r:id="rId11"/>
    <p:sldId id="280" r:id="rId12"/>
    <p:sldId id="283" r:id="rId13"/>
    <p:sldId id="290" r:id="rId14"/>
    <p:sldId id="291" r:id="rId15"/>
    <p:sldId id="292" r:id="rId16"/>
    <p:sldId id="286" r:id="rId17"/>
    <p:sldId id="285" r:id="rId18"/>
    <p:sldId id="267" r:id="rId19"/>
    <p:sldId id="268" r:id="rId20"/>
    <p:sldId id="28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48" autoAdjust="0"/>
    <p:restoredTop sz="94660"/>
  </p:normalViewPr>
  <p:slideViewPr>
    <p:cSldViewPr snapToGrid="0">
      <p:cViewPr varScale="1">
        <p:scale>
          <a:sx n="141" d="100"/>
          <a:sy n="141" d="100"/>
        </p:scale>
        <p:origin x="208" y="5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13D1EE47-6CB0-4774-A68F-19F5C7BD1BA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2987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24F6854-0475-425D-A0EA-43D5C5B9F6BB}" type="datetimeFigureOut">
              <a:rPr lang="en-US" smtClean="0"/>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1EE47-6CB0-4774-A68F-19F5C7BD1BA7}" type="slidenum">
              <a:rPr lang="en-US" smtClean="0"/>
              <a:t>‹#›</a:t>
            </a:fld>
            <a:endParaRPr lang="en-US"/>
          </a:p>
        </p:txBody>
      </p:sp>
    </p:spTree>
    <p:extLst>
      <p:ext uri="{BB962C8B-B14F-4D97-AF65-F5344CB8AC3E}">
        <p14:creationId xmlns:p14="http://schemas.microsoft.com/office/powerpoint/2010/main" val="336821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1EE47-6CB0-4774-A68F-19F5C7BD1BA7}"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74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1EE47-6CB0-4774-A68F-19F5C7BD1BA7}"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9473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1EE47-6CB0-4774-A68F-19F5C7BD1BA7}" type="slidenum">
              <a:rPr lang="en-US" smtClean="0"/>
              <a:t>‹#›</a:t>
            </a:fld>
            <a:endParaRPr lang="en-US"/>
          </a:p>
        </p:txBody>
      </p:sp>
    </p:spTree>
    <p:extLst>
      <p:ext uri="{BB962C8B-B14F-4D97-AF65-F5344CB8AC3E}">
        <p14:creationId xmlns:p14="http://schemas.microsoft.com/office/powerpoint/2010/main" val="2014041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1EE47-6CB0-4774-A68F-19F5C7BD1BA7}"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088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1EE47-6CB0-4774-A68F-19F5C7BD1BA7}"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2666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1EE47-6CB0-4774-A68F-19F5C7BD1BA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399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1EE47-6CB0-4774-A68F-19F5C7BD1BA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47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1EE47-6CB0-4774-A68F-19F5C7BD1BA7}" type="slidenum">
              <a:rPr lang="en-US" smtClean="0"/>
              <a:t>‹#›</a:t>
            </a:fld>
            <a:endParaRPr lang="en-US"/>
          </a:p>
        </p:txBody>
      </p:sp>
    </p:spTree>
    <p:extLst>
      <p:ext uri="{BB962C8B-B14F-4D97-AF65-F5344CB8AC3E}">
        <p14:creationId xmlns:p14="http://schemas.microsoft.com/office/powerpoint/2010/main" val="2699385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4F6854-0475-425D-A0EA-43D5C5B9F6BB}" type="datetimeFigureOut">
              <a:rPr lang="en-US" smtClean="0"/>
              <a:t>6/17/25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D1EE47-6CB0-4774-A68F-19F5C7BD1BA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67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4F6854-0475-425D-A0EA-43D5C5B9F6BB}" type="datetimeFigureOut">
              <a:rPr lang="en-US" smtClean="0"/>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1EE47-6CB0-4774-A68F-19F5C7BD1BA7}" type="slidenum">
              <a:rPr lang="en-US" smtClean="0"/>
              <a:t>‹#›</a:t>
            </a:fld>
            <a:endParaRPr lang="en-US"/>
          </a:p>
        </p:txBody>
      </p:sp>
    </p:spTree>
    <p:extLst>
      <p:ext uri="{BB962C8B-B14F-4D97-AF65-F5344CB8AC3E}">
        <p14:creationId xmlns:p14="http://schemas.microsoft.com/office/powerpoint/2010/main" val="3160404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4F6854-0475-425D-A0EA-43D5C5B9F6BB}" type="datetimeFigureOut">
              <a:rPr lang="en-US" smtClean="0"/>
              <a:t>6/17/25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D1EE47-6CB0-4774-A68F-19F5C7BD1BA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2124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4F6854-0475-425D-A0EA-43D5C5B9F6BB}" type="datetimeFigureOut">
              <a:rPr lang="en-US" smtClean="0"/>
              <a:t>6/17/25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D1EE47-6CB0-4774-A68F-19F5C7BD1BA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4925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F6854-0475-425D-A0EA-43D5C5B9F6BB}" type="datetimeFigureOut">
              <a:rPr lang="en-US" smtClean="0"/>
              <a:t>6/17/25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D1EE47-6CB0-4774-A68F-19F5C7BD1BA7}" type="slidenum">
              <a:rPr lang="en-US" smtClean="0"/>
              <a:t>‹#›</a:t>
            </a:fld>
            <a:endParaRPr lang="en-US"/>
          </a:p>
        </p:txBody>
      </p:sp>
    </p:spTree>
    <p:extLst>
      <p:ext uri="{BB962C8B-B14F-4D97-AF65-F5344CB8AC3E}">
        <p14:creationId xmlns:p14="http://schemas.microsoft.com/office/powerpoint/2010/main" val="404934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24F6854-0475-425D-A0EA-43D5C5B9F6BB}" type="datetimeFigureOut">
              <a:rPr lang="en-US" smtClean="0"/>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1EE47-6CB0-4774-A68F-19F5C7BD1BA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8135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24F6854-0475-425D-A0EA-43D5C5B9F6BB}" type="datetimeFigureOut">
              <a:rPr lang="en-US" smtClean="0"/>
              <a:t>6/17/25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D1EE47-6CB0-4774-A68F-19F5C7BD1BA7}" type="slidenum">
              <a:rPr lang="en-US" smtClean="0"/>
              <a:t>‹#›</a:t>
            </a:fld>
            <a:endParaRPr lang="en-US"/>
          </a:p>
        </p:txBody>
      </p:sp>
    </p:spTree>
    <p:extLst>
      <p:ext uri="{BB962C8B-B14F-4D97-AF65-F5344CB8AC3E}">
        <p14:creationId xmlns:p14="http://schemas.microsoft.com/office/powerpoint/2010/main" val="294683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F6854-0475-425D-A0EA-43D5C5B9F6BB}" type="datetimeFigureOut">
              <a:rPr lang="en-US" smtClean="0"/>
              <a:t>6/17/25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3D1EE47-6CB0-4774-A68F-19F5C7BD1BA7}" type="slidenum">
              <a:rPr lang="en-US" smtClean="0"/>
              <a:t>‹#›</a:t>
            </a:fld>
            <a:endParaRPr lang="en-US"/>
          </a:p>
        </p:txBody>
      </p:sp>
    </p:spTree>
    <p:extLst>
      <p:ext uri="{BB962C8B-B14F-4D97-AF65-F5344CB8AC3E}">
        <p14:creationId xmlns:p14="http://schemas.microsoft.com/office/powerpoint/2010/main" val="39339888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8888" y="1533861"/>
            <a:ext cx="7487640" cy="523220"/>
          </a:xfrm>
          <a:prstGeom prst="rect">
            <a:avLst/>
          </a:prstGeom>
          <a:solidFill>
            <a:schemeClr val="bg2">
              <a:lumMod val="90000"/>
            </a:schemeClr>
          </a:solidFill>
        </p:spPr>
        <p:txBody>
          <a:bodyPr wrap="square" rtlCol="0">
            <a:spAutoFit/>
          </a:bodyPr>
          <a:lstStyle/>
          <a:p>
            <a:pPr algn="ctr"/>
            <a:r>
              <a:rPr lang="en-US" sz="2800" dirty="0"/>
              <a:t>Business Performance Analysis</a:t>
            </a:r>
          </a:p>
        </p:txBody>
      </p:sp>
      <p:sp>
        <p:nvSpPr>
          <p:cNvPr id="5" name="TextBox 4"/>
          <p:cNvSpPr txBox="1"/>
          <p:nvPr/>
        </p:nvSpPr>
        <p:spPr>
          <a:xfrm>
            <a:off x="3425088" y="3056859"/>
            <a:ext cx="5408016" cy="954107"/>
          </a:xfrm>
          <a:prstGeom prst="rect">
            <a:avLst/>
          </a:prstGeom>
          <a:solidFill>
            <a:schemeClr val="accent2"/>
          </a:solidFill>
        </p:spPr>
        <p:txBody>
          <a:bodyPr wrap="square" rtlCol="0">
            <a:spAutoFit/>
          </a:bodyPr>
          <a:lstStyle/>
          <a:p>
            <a:pPr algn="ctr"/>
            <a:r>
              <a:rPr lang="en-US" sz="2800" b="1" dirty="0" err="1"/>
              <a:t>Olaewe</a:t>
            </a:r>
            <a:r>
              <a:rPr lang="en-US" sz="2800" b="1" dirty="0"/>
              <a:t> </a:t>
            </a:r>
            <a:r>
              <a:rPr lang="en-US" sz="2800" b="1" dirty="0" err="1"/>
              <a:t>Olufunmilola</a:t>
            </a:r>
            <a:r>
              <a:rPr lang="en-US" sz="2800" b="1" dirty="0"/>
              <a:t> </a:t>
            </a:r>
            <a:r>
              <a:rPr lang="en-US" sz="2800" b="1" dirty="0" err="1"/>
              <a:t>Olapeju</a:t>
            </a:r>
            <a:br>
              <a:rPr lang="en-US" sz="2800" b="1" dirty="0"/>
            </a:br>
            <a:r>
              <a:rPr lang="en-US" sz="2800" b="1" dirty="0"/>
              <a:t>BSc, MSc Statistics</a:t>
            </a:r>
          </a:p>
        </p:txBody>
      </p:sp>
      <p:sp>
        <p:nvSpPr>
          <p:cNvPr id="2" name="TextBox 1">
            <a:extLst>
              <a:ext uri="{FF2B5EF4-FFF2-40B4-BE49-F238E27FC236}">
                <a16:creationId xmlns:a16="http://schemas.microsoft.com/office/drawing/2014/main" id="{396EAFB2-8C50-3838-4D76-1AACAE0056BD}"/>
              </a:ext>
            </a:extLst>
          </p:cNvPr>
          <p:cNvSpPr txBox="1"/>
          <p:nvPr/>
        </p:nvSpPr>
        <p:spPr>
          <a:xfrm>
            <a:off x="5230368" y="2605815"/>
            <a:ext cx="1526380" cy="369332"/>
          </a:xfrm>
          <a:prstGeom prst="rect">
            <a:avLst/>
          </a:prstGeom>
          <a:noFill/>
        </p:spPr>
        <p:txBody>
          <a:bodyPr wrap="none" rtlCol="0">
            <a:spAutoFit/>
          </a:bodyPr>
          <a:lstStyle/>
          <a:p>
            <a:r>
              <a:rPr lang="en-NG" dirty="0">
                <a:latin typeface="Apple Chancery" panose="03020702040506060504" pitchFamily="66" charset="-79"/>
                <a:cs typeface="Apple Chancery" panose="03020702040506060504" pitchFamily="66" charset="-79"/>
              </a:rPr>
              <a:t>Presented By </a:t>
            </a:r>
          </a:p>
        </p:txBody>
      </p:sp>
      <p:sp>
        <p:nvSpPr>
          <p:cNvPr id="3" name="TextBox 2">
            <a:extLst>
              <a:ext uri="{FF2B5EF4-FFF2-40B4-BE49-F238E27FC236}">
                <a16:creationId xmlns:a16="http://schemas.microsoft.com/office/drawing/2014/main" id="{0A25F118-D146-92DC-7E03-A53A2E37A6E6}"/>
              </a:ext>
            </a:extLst>
          </p:cNvPr>
          <p:cNvSpPr txBox="1"/>
          <p:nvPr/>
        </p:nvSpPr>
        <p:spPr>
          <a:xfrm>
            <a:off x="4349496" y="2057081"/>
            <a:ext cx="3605784" cy="307777"/>
          </a:xfrm>
          <a:prstGeom prst="rect">
            <a:avLst/>
          </a:prstGeom>
          <a:noFill/>
        </p:spPr>
        <p:txBody>
          <a:bodyPr wrap="square" rtlCol="0">
            <a:spAutoFit/>
          </a:bodyPr>
          <a:lstStyle/>
          <a:p>
            <a:r>
              <a:rPr lang="en-US" sz="1400" i="1" dirty="0"/>
              <a:t>Growth Analyst Case Study — 16-Month Snapshot</a:t>
            </a:r>
            <a:endParaRPr lang="en-US" sz="1400" dirty="0"/>
          </a:p>
        </p:txBody>
      </p:sp>
    </p:spTree>
    <p:extLst>
      <p:ext uri="{BB962C8B-B14F-4D97-AF65-F5344CB8AC3E}">
        <p14:creationId xmlns:p14="http://schemas.microsoft.com/office/powerpoint/2010/main" val="2970820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1640" y="0"/>
            <a:ext cx="8745901"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extLst>
              <p:ext uri="{D42A27DB-BD31-4B8C-83A1-F6EECF244321}">
                <p14:modId xmlns:p14="http://schemas.microsoft.com/office/powerpoint/2010/main" val="2372047265"/>
              </p:ext>
            </p:extLst>
          </p:nvPr>
        </p:nvGraphicFramePr>
        <p:xfrm>
          <a:off x="692726" y="817418"/>
          <a:ext cx="10903528" cy="5389418"/>
        </p:xfrm>
        <a:graphic>
          <a:graphicData uri="http://schemas.openxmlformats.org/drawingml/2006/table">
            <a:tbl>
              <a:tblPr firstRow="1" bandRow="1">
                <a:tableStyleId>{5C22544A-7EE6-4342-B048-85BDC9FD1C3A}</a:tableStyleId>
              </a:tblPr>
              <a:tblGrid>
                <a:gridCol w="5451764">
                  <a:extLst>
                    <a:ext uri="{9D8B030D-6E8A-4147-A177-3AD203B41FA5}">
                      <a16:colId xmlns:a16="http://schemas.microsoft.com/office/drawing/2014/main" val="737444499"/>
                    </a:ext>
                  </a:extLst>
                </a:gridCol>
                <a:gridCol w="5451764">
                  <a:extLst>
                    <a:ext uri="{9D8B030D-6E8A-4147-A177-3AD203B41FA5}">
                      <a16:colId xmlns:a16="http://schemas.microsoft.com/office/drawing/2014/main" val="2255459473"/>
                    </a:ext>
                  </a:extLst>
                </a:gridCol>
              </a:tblGrid>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29518333"/>
                  </a:ext>
                </a:extLst>
              </a:tr>
              <a:tr h="2694709">
                <a:tc>
                  <a:txBody>
                    <a:bodyPr/>
                    <a:lstStyle/>
                    <a:p>
                      <a:endParaRPr lang="en-US" dirty="0"/>
                    </a:p>
                    <a:p>
                      <a:endParaRPr lang="en-US" dirty="0"/>
                    </a:p>
                  </a:txBody>
                  <a:tcPr>
                    <a:noFill/>
                  </a:tcPr>
                </a:tc>
                <a:tc>
                  <a:txBody>
                    <a:bodyPr/>
                    <a:lstStyle/>
                    <a:p>
                      <a:endParaRPr lang="en-US" dirty="0"/>
                    </a:p>
                  </a:txBody>
                  <a:tcPr>
                    <a:noFill/>
                  </a:tcPr>
                </a:tc>
                <a:extLst>
                  <a:ext uri="{0D108BD9-81ED-4DB2-BD59-A6C34878D82A}">
                    <a16:rowId xmlns:a16="http://schemas.microsoft.com/office/drawing/2014/main" val="2636136757"/>
                  </a:ext>
                </a:extLst>
              </a:tr>
            </a:tbl>
          </a:graphicData>
        </a:graphic>
      </p:graphicFrame>
      <p:sp>
        <p:nvSpPr>
          <p:cNvPr id="2" name="TextBox 1">
            <a:extLst>
              <a:ext uri="{FF2B5EF4-FFF2-40B4-BE49-F238E27FC236}">
                <a16:creationId xmlns:a16="http://schemas.microsoft.com/office/drawing/2014/main" id="{745338D2-C619-A197-20A4-D30BB9474DF2}"/>
              </a:ext>
            </a:extLst>
          </p:cNvPr>
          <p:cNvSpPr txBox="1"/>
          <p:nvPr/>
        </p:nvSpPr>
        <p:spPr>
          <a:xfrm>
            <a:off x="692726" y="749030"/>
            <a:ext cx="10980465" cy="2308324"/>
          </a:xfrm>
          <a:prstGeom prst="rect">
            <a:avLst/>
          </a:prstGeom>
          <a:noFill/>
        </p:spPr>
        <p:txBody>
          <a:bodyPr wrap="square" rtlCol="0">
            <a:spAutoFit/>
          </a:bodyPr>
          <a:lstStyle/>
          <a:p>
            <a:pPr algn="ctr"/>
            <a:r>
              <a:rPr lang="en-US" b="1" dirty="0"/>
              <a:t>Monthly % Change in Ad Spend vs. MAUs (Jan 2023 - Apr 2024)</a:t>
            </a:r>
          </a:p>
          <a:p>
            <a:endParaRPr lang="en-US" dirty="0"/>
          </a:p>
          <a:p>
            <a:pPr marL="285750" indent="-285750">
              <a:buFont typeface="Arial" panose="020B0604020202020204" pitchFamily="34" charset="0"/>
              <a:buChar char="•"/>
            </a:pPr>
            <a:r>
              <a:rPr lang="en-US" b="1" dirty="0"/>
              <a:t>Chosen KPIs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KPIs:</a:t>
            </a:r>
            <a:r>
              <a:rPr lang="en-US" dirty="0"/>
              <a:t> Monthly Percentage Change in Ad Spend (USD) and Total Monthly Active Users (MAUs).</a:t>
            </a:r>
          </a:p>
          <a:p>
            <a:pPr>
              <a:buFont typeface="Arial" panose="020B0604020202020204" pitchFamily="34" charset="0"/>
              <a:buChar char="•"/>
            </a:pPr>
            <a:r>
              <a:rPr lang="en-US" b="1" dirty="0"/>
              <a:t>Why Chosen:</a:t>
            </a:r>
            <a:r>
              <a:rPr lang="en-US" dirty="0"/>
              <a:t> To directly assess the relationship and efficiency between marketing investment and user growth momentum.</a:t>
            </a:r>
          </a:p>
          <a:p>
            <a:endParaRPr lang="en-NG" dirty="0"/>
          </a:p>
        </p:txBody>
      </p:sp>
      <p:sp>
        <p:nvSpPr>
          <p:cNvPr id="6" name="TextBox 5">
            <a:extLst>
              <a:ext uri="{FF2B5EF4-FFF2-40B4-BE49-F238E27FC236}">
                <a16:creationId xmlns:a16="http://schemas.microsoft.com/office/drawing/2014/main" id="{EB2292C9-0488-E706-EECF-249704C7875E}"/>
              </a:ext>
            </a:extLst>
          </p:cNvPr>
          <p:cNvSpPr txBox="1"/>
          <p:nvPr/>
        </p:nvSpPr>
        <p:spPr>
          <a:xfrm>
            <a:off x="778214" y="2879387"/>
            <a:ext cx="1072106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How it was Calculated</a:t>
            </a:r>
            <a:endParaRPr lang="en-US" dirty="0"/>
          </a:p>
          <a:p>
            <a:pPr>
              <a:buFont typeface="Arial" panose="020B0604020202020204" pitchFamily="34" charset="0"/>
              <a:buChar char="•"/>
            </a:pPr>
            <a:r>
              <a:rPr lang="en-US" dirty="0"/>
              <a:t>Calculated as the month-over-month percentage difference for both Ad Spend and MAUs.</a:t>
            </a:r>
          </a:p>
          <a:p>
            <a:r>
              <a:rPr lang="en-US" dirty="0"/>
              <a:t>% Difference Formular in Tableau – </a:t>
            </a:r>
          </a:p>
          <a:p>
            <a:endParaRPr lang="en-US" dirty="0"/>
          </a:p>
          <a:p>
            <a:r>
              <a:rPr lang="en-US" dirty="0"/>
              <a:t>(ZN(SUM([N Maus])) - LOOKUP(ZN(SUM([N Maus])), -1))  </a:t>
            </a:r>
          </a:p>
          <a:p>
            <a:r>
              <a:rPr lang="en-US" dirty="0"/>
              <a:t>/ LOOKUP(ZN(SUM([N Maus])), -1) * 100</a:t>
            </a:r>
          </a:p>
          <a:p>
            <a:endParaRPr lang="en-US" dirty="0"/>
          </a:p>
          <a:p>
            <a:r>
              <a:rPr lang="en-US" b="1" dirty="0"/>
              <a:t>Insights</a:t>
            </a:r>
            <a:endParaRPr lang="en-US" dirty="0"/>
          </a:p>
          <a:p>
            <a:pPr>
              <a:buFont typeface="Arial" panose="020B0604020202020204" pitchFamily="34" charset="0"/>
              <a:buChar char="•"/>
            </a:pPr>
            <a:r>
              <a:rPr lang="en-US" dirty="0"/>
              <a:t>MAU growth experienced initial hyper-spikes, then stabilized to consistent positive monthly gains.</a:t>
            </a:r>
          </a:p>
          <a:p>
            <a:pPr>
              <a:buFont typeface="Arial" panose="020B0604020202020204" pitchFamily="34" charset="0"/>
              <a:buChar char="•"/>
            </a:pPr>
            <a:r>
              <a:rPr lang="en-US" dirty="0"/>
              <a:t>Ad Spend percentage change was highly volatile throughout the period.</a:t>
            </a:r>
          </a:p>
          <a:p>
            <a:pPr>
              <a:buFont typeface="Arial" panose="020B0604020202020204" pitchFamily="34" charset="0"/>
              <a:buChar char="•"/>
            </a:pPr>
            <a:r>
              <a:rPr lang="en-US" dirty="0"/>
              <a:t>Beyond early months, large ad spend swings did not directly translate to proportional MAU growth.</a:t>
            </a:r>
          </a:p>
          <a:p>
            <a:endParaRPr lang="en-NG" dirty="0"/>
          </a:p>
        </p:txBody>
      </p:sp>
    </p:spTree>
    <p:extLst>
      <p:ext uri="{BB962C8B-B14F-4D97-AF65-F5344CB8AC3E}">
        <p14:creationId xmlns:p14="http://schemas.microsoft.com/office/powerpoint/2010/main" val="3037932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8008" y="0"/>
            <a:ext cx="8664502"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nvGraphicFramePr>
        <p:xfrm>
          <a:off x="692726" y="817418"/>
          <a:ext cx="10903528" cy="5389418"/>
        </p:xfrm>
        <a:graphic>
          <a:graphicData uri="http://schemas.openxmlformats.org/drawingml/2006/table">
            <a:tbl>
              <a:tblPr firstRow="1" bandRow="1">
                <a:tableStyleId>{5C22544A-7EE6-4342-B048-85BDC9FD1C3A}</a:tableStyleId>
              </a:tblPr>
              <a:tblGrid>
                <a:gridCol w="5451764">
                  <a:extLst>
                    <a:ext uri="{9D8B030D-6E8A-4147-A177-3AD203B41FA5}">
                      <a16:colId xmlns:a16="http://schemas.microsoft.com/office/drawing/2014/main" val="737444499"/>
                    </a:ext>
                  </a:extLst>
                </a:gridCol>
                <a:gridCol w="5451764">
                  <a:extLst>
                    <a:ext uri="{9D8B030D-6E8A-4147-A177-3AD203B41FA5}">
                      <a16:colId xmlns:a16="http://schemas.microsoft.com/office/drawing/2014/main" val="2255459473"/>
                    </a:ext>
                  </a:extLst>
                </a:gridCol>
              </a:tblGrid>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29518333"/>
                  </a:ext>
                </a:extLst>
              </a:tr>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36136757"/>
                  </a:ext>
                </a:extLst>
              </a:tr>
            </a:tbl>
          </a:graphicData>
        </a:graphic>
      </p:graphicFrame>
      <p:pic>
        <p:nvPicPr>
          <p:cNvPr id="2" name="Picture 1">
            <a:extLst>
              <a:ext uri="{FF2B5EF4-FFF2-40B4-BE49-F238E27FC236}">
                <a16:creationId xmlns:a16="http://schemas.microsoft.com/office/drawing/2014/main" id="{28180324-F81E-247F-5F97-731772C00279}"/>
              </a:ext>
            </a:extLst>
          </p:cNvPr>
          <p:cNvPicPr>
            <a:picLocks noChangeAspect="1"/>
          </p:cNvPicPr>
          <p:nvPr/>
        </p:nvPicPr>
        <p:blipFill>
          <a:blip r:embed="rId2"/>
          <a:stretch>
            <a:fillRect/>
          </a:stretch>
        </p:blipFill>
        <p:spPr>
          <a:xfrm>
            <a:off x="476655" y="461665"/>
            <a:ext cx="11245175" cy="5841857"/>
          </a:xfrm>
          <a:prstGeom prst="rect">
            <a:avLst/>
          </a:prstGeom>
        </p:spPr>
      </p:pic>
    </p:spTree>
    <p:extLst>
      <p:ext uri="{BB962C8B-B14F-4D97-AF65-F5344CB8AC3E}">
        <p14:creationId xmlns:p14="http://schemas.microsoft.com/office/powerpoint/2010/main" val="3598352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8008" y="0"/>
            <a:ext cx="8664502"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extLst>
              <p:ext uri="{D42A27DB-BD31-4B8C-83A1-F6EECF244321}">
                <p14:modId xmlns:p14="http://schemas.microsoft.com/office/powerpoint/2010/main" val="2460571480"/>
              </p:ext>
            </p:extLst>
          </p:nvPr>
        </p:nvGraphicFramePr>
        <p:xfrm>
          <a:off x="692726" y="817418"/>
          <a:ext cx="10903528" cy="5389418"/>
        </p:xfrm>
        <a:graphic>
          <a:graphicData uri="http://schemas.openxmlformats.org/drawingml/2006/table">
            <a:tbl>
              <a:tblPr firstRow="1" bandRow="1">
                <a:tableStyleId>{5C22544A-7EE6-4342-B048-85BDC9FD1C3A}</a:tableStyleId>
              </a:tblPr>
              <a:tblGrid>
                <a:gridCol w="5451764">
                  <a:extLst>
                    <a:ext uri="{9D8B030D-6E8A-4147-A177-3AD203B41FA5}">
                      <a16:colId xmlns:a16="http://schemas.microsoft.com/office/drawing/2014/main" val="737444499"/>
                    </a:ext>
                  </a:extLst>
                </a:gridCol>
                <a:gridCol w="5451764">
                  <a:extLst>
                    <a:ext uri="{9D8B030D-6E8A-4147-A177-3AD203B41FA5}">
                      <a16:colId xmlns:a16="http://schemas.microsoft.com/office/drawing/2014/main" val="2255459473"/>
                    </a:ext>
                  </a:extLst>
                </a:gridCol>
              </a:tblGrid>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29518333"/>
                  </a:ext>
                </a:extLst>
              </a:tr>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36136757"/>
                  </a:ext>
                </a:extLst>
              </a:tr>
            </a:tbl>
          </a:graphicData>
        </a:graphic>
      </p:graphicFrame>
      <p:sp>
        <p:nvSpPr>
          <p:cNvPr id="8" name="TextBox 7">
            <a:extLst>
              <a:ext uri="{FF2B5EF4-FFF2-40B4-BE49-F238E27FC236}">
                <a16:creationId xmlns:a16="http://schemas.microsoft.com/office/drawing/2014/main" id="{5F72454B-5FB8-1FB0-D7D8-9E3B998DDF30}"/>
              </a:ext>
            </a:extLst>
          </p:cNvPr>
          <p:cNvSpPr txBox="1"/>
          <p:nvPr/>
        </p:nvSpPr>
        <p:spPr>
          <a:xfrm>
            <a:off x="744385" y="927545"/>
            <a:ext cx="11011748" cy="1938992"/>
          </a:xfrm>
          <a:prstGeom prst="rect">
            <a:avLst/>
          </a:prstGeom>
          <a:noFill/>
        </p:spPr>
        <p:txBody>
          <a:bodyPr wrap="square" rtlCol="0">
            <a:spAutoFit/>
          </a:bodyPr>
          <a:lstStyle/>
          <a:p>
            <a:r>
              <a:rPr lang="en-US" sz="2000" b="1" dirty="0"/>
              <a:t>Chosen KPIs &amp; Why (As Growth Data Analyst)</a:t>
            </a:r>
          </a:p>
          <a:p>
            <a:endParaRPr lang="en-US" sz="2000" dirty="0"/>
          </a:p>
          <a:p>
            <a:pPr>
              <a:buFont typeface="Arial" panose="020B0604020202020204" pitchFamily="34" charset="0"/>
              <a:buChar char="•"/>
            </a:pPr>
            <a:r>
              <a:rPr lang="en-US" sz="2000" b="1" dirty="0"/>
              <a:t>KPIs:</a:t>
            </a:r>
            <a:r>
              <a:rPr lang="en-US" sz="2000" dirty="0"/>
              <a:t> Spend (USD), </a:t>
            </a:r>
            <a:r>
              <a:rPr lang="en-US" sz="2000" dirty="0" err="1"/>
              <a:t>n_maus</a:t>
            </a:r>
            <a:r>
              <a:rPr lang="en-US" sz="2000" dirty="0"/>
              <a:t> (Monthly Active Users), total revenue </a:t>
            </a:r>
            <a:r>
              <a:rPr lang="en-US" sz="2000" dirty="0" err="1"/>
              <a:t>usd</a:t>
            </a:r>
            <a:r>
              <a:rPr lang="en-US" sz="2000" dirty="0"/>
              <a:t>, total transaction value </a:t>
            </a:r>
            <a:r>
              <a:rPr lang="en-US" sz="2000" dirty="0" err="1"/>
              <a:t>usd</a:t>
            </a:r>
            <a:r>
              <a:rPr lang="en-US" sz="2000" dirty="0"/>
              <a:t>.</a:t>
            </a:r>
          </a:p>
          <a:p>
            <a:pPr>
              <a:buFont typeface="Arial" panose="020B0604020202020204" pitchFamily="34" charset="0"/>
              <a:buChar char="•"/>
            </a:pPr>
            <a:r>
              <a:rPr lang="en-US" sz="2000" b="1" dirty="0"/>
              <a:t>Why Chosen:</a:t>
            </a:r>
            <a:r>
              <a:rPr lang="en-US" sz="2000" dirty="0"/>
              <a:t> As a Growth Data Analyst, these KPIs are fundamental for assessing overall platform health and growth. They directly measure user engagement, financial performance, and the scale of platform activity, indicating acquisition, retention, and monetization effectiveness.</a:t>
            </a:r>
          </a:p>
        </p:txBody>
      </p:sp>
      <p:sp>
        <p:nvSpPr>
          <p:cNvPr id="9" name="TextBox 8">
            <a:extLst>
              <a:ext uri="{FF2B5EF4-FFF2-40B4-BE49-F238E27FC236}">
                <a16:creationId xmlns:a16="http://schemas.microsoft.com/office/drawing/2014/main" id="{5CB3B7F2-0620-E1CC-7161-2E6F492B7F9D}"/>
              </a:ext>
            </a:extLst>
          </p:cNvPr>
          <p:cNvSpPr txBox="1"/>
          <p:nvPr/>
        </p:nvSpPr>
        <p:spPr>
          <a:xfrm>
            <a:off x="856035" y="3521414"/>
            <a:ext cx="10038944" cy="2031325"/>
          </a:xfrm>
          <a:prstGeom prst="rect">
            <a:avLst/>
          </a:prstGeom>
          <a:noFill/>
        </p:spPr>
        <p:txBody>
          <a:bodyPr wrap="square" rtlCol="0">
            <a:spAutoFit/>
          </a:bodyPr>
          <a:lstStyle/>
          <a:p>
            <a:r>
              <a:rPr lang="en-US" b="1" dirty="0"/>
              <a:t>How it was Calculated</a:t>
            </a:r>
            <a:endParaRPr lang="en-US" dirty="0"/>
          </a:p>
          <a:p>
            <a:pPr>
              <a:buFont typeface="Arial" panose="020B0604020202020204" pitchFamily="34" charset="0"/>
              <a:buChar char="•"/>
            </a:pPr>
            <a:r>
              <a:rPr lang="en-US" b="1" dirty="0"/>
              <a:t>Spend:</a:t>
            </a:r>
            <a:r>
              <a:rPr lang="en-US" dirty="0"/>
              <a:t> Total ad/marketing spend per month (calculated monthly).</a:t>
            </a:r>
          </a:p>
          <a:p>
            <a:pPr>
              <a:buFont typeface="Arial" panose="020B0604020202020204" pitchFamily="34" charset="0"/>
              <a:buChar char="•"/>
            </a:pPr>
            <a:r>
              <a:rPr lang="en-US" b="1" dirty="0"/>
              <a:t>Sum of </a:t>
            </a:r>
            <a:r>
              <a:rPr lang="en-US" b="1" dirty="0" err="1"/>
              <a:t>n_maus</a:t>
            </a:r>
            <a:r>
              <a:rPr lang="en-US" b="1" dirty="0"/>
              <a:t>:</a:t>
            </a:r>
            <a:r>
              <a:rPr lang="en-US" dirty="0"/>
              <a:t> Total unique Monthly Active Users (MAU) for each month.</a:t>
            </a:r>
          </a:p>
          <a:p>
            <a:pPr>
              <a:buFont typeface="Arial" panose="020B0604020202020204" pitchFamily="34" charset="0"/>
              <a:buChar char="•"/>
            </a:pPr>
            <a:r>
              <a:rPr lang="en-US" b="1" dirty="0"/>
              <a:t>Sum of total revenue </a:t>
            </a:r>
            <a:r>
              <a:rPr lang="en-US" b="1" dirty="0" err="1"/>
              <a:t>usd</a:t>
            </a:r>
            <a:r>
              <a:rPr lang="en-US" b="1" dirty="0"/>
              <a:t>:</a:t>
            </a:r>
            <a:r>
              <a:rPr lang="en-US" dirty="0"/>
              <a:t> Total revenue generated in USD per month.</a:t>
            </a:r>
          </a:p>
          <a:p>
            <a:pPr>
              <a:buFont typeface="Arial" panose="020B0604020202020204" pitchFamily="34" charset="0"/>
              <a:buChar char="•"/>
            </a:pPr>
            <a:r>
              <a:rPr lang="en-US" b="1" dirty="0"/>
              <a:t>Sum of total transaction value </a:t>
            </a:r>
            <a:r>
              <a:rPr lang="en-US" b="1" dirty="0" err="1"/>
              <a:t>usd</a:t>
            </a:r>
            <a:r>
              <a:rPr lang="en-US" b="1" dirty="0"/>
              <a:t>:</a:t>
            </a:r>
            <a:r>
              <a:rPr lang="en-US" dirty="0"/>
              <a:t> Total gross value of all transactions in USD per month.</a:t>
            </a:r>
          </a:p>
          <a:p>
            <a:pPr>
              <a:buFont typeface="Arial" panose="020B0604020202020204" pitchFamily="34" charset="0"/>
              <a:buChar char="•"/>
            </a:pPr>
            <a:r>
              <a:rPr lang="en-US" b="1" dirty="0"/>
              <a:t>All metrics are aggregated monthly.</a:t>
            </a:r>
            <a:endParaRPr lang="en-US" dirty="0"/>
          </a:p>
          <a:p>
            <a:endParaRPr lang="en-NG" dirty="0"/>
          </a:p>
        </p:txBody>
      </p:sp>
    </p:spTree>
    <p:extLst>
      <p:ext uri="{BB962C8B-B14F-4D97-AF65-F5344CB8AC3E}">
        <p14:creationId xmlns:p14="http://schemas.microsoft.com/office/powerpoint/2010/main" val="374537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8008" y="0"/>
            <a:ext cx="8664502"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extLst>
              <p:ext uri="{D42A27DB-BD31-4B8C-83A1-F6EECF244321}">
                <p14:modId xmlns:p14="http://schemas.microsoft.com/office/powerpoint/2010/main" val="3279559048"/>
              </p:ext>
            </p:extLst>
          </p:nvPr>
        </p:nvGraphicFramePr>
        <p:xfrm>
          <a:off x="692726" y="817418"/>
          <a:ext cx="10903528" cy="5389418"/>
        </p:xfrm>
        <a:graphic>
          <a:graphicData uri="http://schemas.openxmlformats.org/drawingml/2006/table">
            <a:tbl>
              <a:tblPr firstRow="1" bandRow="1">
                <a:tableStyleId>{5C22544A-7EE6-4342-B048-85BDC9FD1C3A}</a:tableStyleId>
              </a:tblPr>
              <a:tblGrid>
                <a:gridCol w="5451764">
                  <a:extLst>
                    <a:ext uri="{9D8B030D-6E8A-4147-A177-3AD203B41FA5}">
                      <a16:colId xmlns:a16="http://schemas.microsoft.com/office/drawing/2014/main" val="737444499"/>
                    </a:ext>
                  </a:extLst>
                </a:gridCol>
                <a:gridCol w="5451764">
                  <a:extLst>
                    <a:ext uri="{9D8B030D-6E8A-4147-A177-3AD203B41FA5}">
                      <a16:colId xmlns:a16="http://schemas.microsoft.com/office/drawing/2014/main" val="2255459473"/>
                    </a:ext>
                  </a:extLst>
                </a:gridCol>
              </a:tblGrid>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29518333"/>
                  </a:ext>
                </a:extLst>
              </a:tr>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36136757"/>
                  </a:ext>
                </a:extLst>
              </a:tr>
            </a:tbl>
          </a:graphicData>
        </a:graphic>
      </p:graphicFrame>
      <p:sp>
        <p:nvSpPr>
          <p:cNvPr id="3" name="TextBox 2">
            <a:extLst>
              <a:ext uri="{FF2B5EF4-FFF2-40B4-BE49-F238E27FC236}">
                <a16:creationId xmlns:a16="http://schemas.microsoft.com/office/drawing/2014/main" id="{1228E9EE-8181-1EDB-5C01-96FC1C79749B}"/>
              </a:ext>
            </a:extLst>
          </p:cNvPr>
          <p:cNvSpPr txBox="1"/>
          <p:nvPr/>
        </p:nvSpPr>
        <p:spPr>
          <a:xfrm>
            <a:off x="778212" y="2236564"/>
            <a:ext cx="10721061" cy="3139321"/>
          </a:xfrm>
          <a:prstGeom prst="rect">
            <a:avLst/>
          </a:prstGeom>
          <a:noFill/>
        </p:spPr>
        <p:txBody>
          <a:bodyPr wrap="square" rtlCol="0">
            <a:spAutoFit/>
          </a:bodyPr>
          <a:lstStyle/>
          <a:p>
            <a:endParaRPr lang="en-US" dirty="0"/>
          </a:p>
          <a:p>
            <a:pPr>
              <a:buFont typeface="Arial" panose="020B0604020202020204" pitchFamily="34" charset="0"/>
              <a:buChar char="•"/>
            </a:pPr>
            <a:r>
              <a:rPr lang="en-US" b="1" dirty="0"/>
              <a:t>MAU as Growth Driver:</a:t>
            </a:r>
            <a:r>
              <a:rPr lang="en-US" dirty="0"/>
              <a:t> Monthly Active Users (MAU) consistently increased, driving corresponding growth in transactions and total transaction value.</a:t>
            </a:r>
          </a:p>
          <a:p>
            <a:endParaRPr lang="en-US" dirty="0"/>
          </a:p>
          <a:p>
            <a:pPr>
              <a:buFont typeface="Arial" panose="020B0604020202020204" pitchFamily="34" charset="0"/>
              <a:buChar char="•"/>
            </a:pPr>
            <a:r>
              <a:rPr lang="en-US" b="1" dirty="0"/>
              <a:t>Revenue Growth:</a:t>
            </a:r>
            <a:r>
              <a:rPr lang="en-US" dirty="0"/>
              <a:t> Revenue also shows strong growth, albeit with some monthly fluctuations (e.g., Q1 2024 dip from Dec 2023 peak).</a:t>
            </a:r>
          </a:p>
          <a:p>
            <a:endParaRPr lang="en-US" dirty="0"/>
          </a:p>
          <a:p>
            <a:pPr>
              <a:buFont typeface="Arial" panose="020B0604020202020204" pitchFamily="34" charset="0"/>
              <a:buChar char="•"/>
            </a:pPr>
            <a:r>
              <a:rPr lang="en-US" b="1" dirty="0"/>
              <a:t>Spend Volatility:</a:t>
            </a:r>
            <a:r>
              <a:rPr lang="en-US" dirty="0"/>
              <a:t> Spend exhibits more volatility month-to-month compared to other metrics, with peaks (e.g., Oct 2023, April 2024) followed by dips, but the overall trend is upward. This suggests active marketing efforts tied to growth.</a:t>
            </a:r>
          </a:p>
          <a:p>
            <a:endParaRPr lang="en-NG" dirty="0"/>
          </a:p>
        </p:txBody>
      </p:sp>
      <p:sp>
        <p:nvSpPr>
          <p:cNvPr id="5" name="TextBox 4">
            <a:extLst>
              <a:ext uri="{FF2B5EF4-FFF2-40B4-BE49-F238E27FC236}">
                <a16:creationId xmlns:a16="http://schemas.microsoft.com/office/drawing/2014/main" id="{8E06083E-FD27-1806-05B2-1A71890771A1}"/>
              </a:ext>
            </a:extLst>
          </p:cNvPr>
          <p:cNvSpPr txBox="1"/>
          <p:nvPr/>
        </p:nvSpPr>
        <p:spPr>
          <a:xfrm>
            <a:off x="778213" y="817418"/>
            <a:ext cx="4669276" cy="646331"/>
          </a:xfrm>
          <a:prstGeom prst="rect">
            <a:avLst/>
          </a:prstGeom>
          <a:noFill/>
        </p:spPr>
        <p:txBody>
          <a:bodyPr wrap="square" rtlCol="0">
            <a:spAutoFit/>
          </a:bodyPr>
          <a:lstStyle/>
          <a:p>
            <a:r>
              <a:rPr lang="en-US" b="1" dirty="0"/>
              <a:t>Insights</a:t>
            </a:r>
            <a:endParaRPr lang="en-US" dirty="0"/>
          </a:p>
          <a:p>
            <a:endParaRPr lang="en-NG" dirty="0"/>
          </a:p>
        </p:txBody>
      </p:sp>
      <p:sp>
        <p:nvSpPr>
          <p:cNvPr id="6" name="TextBox 5">
            <a:extLst>
              <a:ext uri="{FF2B5EF4-FFF2-40B4-BE49-F238E27FC236}">
                <a16:creationId xmlns:a16="http://schemas.microsoft.com/office/drawing/2014/main" id="{D5ADD233-78CC-F250-E4D2-8503F701C9C2}"/>
              </a:ext>
            </a:extLst>
          </p:cNvPr>
          <p:cNvSpPr txBox="1"/>
          <p:nvPr/>
        </p:nvSpPr>
        <p:spPr>
          <a:xfrm>
            <a:off x="859277" y="1313234"/>
            <a:ext cx="10356714" cy="923330"/>
          </a:xfrm>
          <a:prstGeom prst="rect">
            <a:avLst/>
          </a:prstGeom>
          <a:noFill/>
        </p:spPr>
        <p:txBody>
          <a:bodyPr wrap="square" rtlCol="0">
            <a:spAutoFit/>
          </a:bodyPr>
          <a:lstStyle/>
          <a:p>
            <a:r>
              <a:rPr lang="en-US" b="1" dirty="0"/>
              <a:t>Strong, Consistent Growth:</a:t>
            </a:r>
            <a:r>
              <a:rPr lang="en-US" dirty="0"/>
              <a:t> All four key metrics show a significant and consistent upward trend from early 2023 to April 2024, indicating robust business growth.</a:t>
            </a:r>
          </a:p>
          <a:p>
            <a:endParaRPr lang="en-NG" dirty="0"/>
          </a:p>
        </p:txBody>
      </p:sp>
    </p:spTree>
    <p:extLst>
      <p:ext uri="{BB962C8B-B14F-4D97-AF65-F5344CB8AC3E}">
        <p14:creationId xmlns:p14="http://schemas.microsoft.com/office/powerpoint/2010/main" val="16666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7148" y="-110585"/>
            <a:ext cx="8654461"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nvGraphicFramePr>
        <p:xfrm>
          <a:off x="692726" y="817418"/>
          <a:ext cx="10903528" cy="5389418"/>
        </p:xfrm>
        <a:graphic>
          <a:graphicData uri="http://schemas.openxmlformats.org/drawingml/2006/table">
            <a:tbl>
              <a:tblPr firstRow="1" bandRow="1">
                <a:tableStyleId>{5C22544A-7EE6-4342-B048-85BDC9FD1C3A}</a:tableStyleId>
              </a:tblPr>
              <a:tblGrid>
                <a:gridCol w="5451764">
                  <a:extLst>
                    <a:ext uri="{9D8B030D-6E8A-4147-A177-3AD203B41FA5}">
                      <a16:colId xmlns:a16="http://schemas.microsoft.com/office/drawing/2014/main" val="737444499"/>
                    </a:ext>
                  </a:extLst>
                </a:gridCol>
                <a:gridCol w="5451764">
                  <a:extLst>
                    <a:ext uri="{9D8B030D-6E8A-4147-A177-3AD203B41FA5}">
                      <a16:colId xmlns:a16="http://schemas.microsoft.com/office/drawing/2014/main" val="2255459473"/>
                    </a:ext>
                  </a:extLst>
                </a:gridCol>
              </a:tblGrid>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29518333"/>
                  </a:ext>
                </a:extLst>
              </a:tr>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36136757"/>
                  </a:ext>
                </a:extLst>
              </a:tr>
            </a:tbl>
          </a:graphicData>
        </a:graphic>
      </p:graphicFrame>
      <p:pic>
        <p:nvPicPr>
          <p:cNvPr id="2" name="Picture 1">
            <a:extLst>
              <a:ext uri="{FF2B5EF4-FFF2-40B4-BE49-F238E27FC236}">
                <a16:creationId xmlns:a16="http://schemas.microsoft.com/office/drawing/2014/main" id="{212995CE-C231-6FE6-B895-45C76410CE6D}"/>
              </a:ext>
            </a:extLst>
          </p:cNvPr>
          <p:cNvPicPr>
            <a:picLocks noChangeAspect="1"/>
          </p:cNvPicPr>
          <p:nvPr/>
        </p:nvPicPr>
        <p:blipFill>
          <a:blip r:embed="rId2"/>
          <a:stretch>
            <a:fillRect/>
          </a:stretch>
        </p:blipFill>
        <p:spPr>
          <a:xfrm>
            <a:off x="466928" y="330740"/>
            <a:ext cx="11254902" cy="6254885"/>
          </a:xfrm>
          <a:prstGeom prst="rect">
            <a:avLst/>
          </a:prstGeom>
        </p:spPr>
      </p:pic>
    </p:spTree>
    <p:extLst>
      <p:ext uri="{BB962C8B-B14F-4D97-AF65-F5344CB8AC3E}">
        <p14:creationId xmlns:p14="http://schemas.microsoft.com/office/powerpoint/2010/main" val="216471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3080" y="0"/>
            <a:ext cx="8654461"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sp>
        <p:nvSpPr>
          <p:cNvPr id="2" name="TextBox 1">
            <a:extLst>
              <a:ext uri="{FF2B5EF4-FFF2-40B4-BE49-F238E27FC236}">
                <a16:creationId xmlns:a16="http://schemas.microsoft.com/office/drawing/2014/main" id="{2D4C475B-0859-CA83-09A6-1618A81301BB}"/>
              </a:ext>
            </a:extLst>
          </p:cNvPr>
          <p:cNvSpPr txBox="1"/>
          <p:nvPr/>
        </p:nvSpPr>
        <p:spPr>
          <a:xfrm>
            <a:off x="846306" y="943583"/>
            <a:ext cx="10437779" cy="1477328"/>
          </a:xfrm>
          <a:prstGeom prst="rect">
            <a:avLst/>
          </a:prstGeom>
          <a:noFill/>
        </p:spPr>
        <p:txBody>
          <a:bodyPr wrap="square" rtlCol="0">
            <a:spAutoFit/>
          </a:bodyPr>
          <a:lstStyle/>
          <a:p>
            <a:r>
              <a:rPr lang="en-US" b="1" dirty="0"/>
              <a:t>Monthly KPI % Change Analysis (Jan 2023 - Apr 2024)</a:t>
            </a:r>
          </a:p>
          <a:p>
            <a:endParaRPr lang="en-US" dirty="0"/>
          </a:p>
          <a:p>
            <a:r>
              <a:rPr lang="en-US" b="1" dirty="0"/>
              <a:t>What This Shows:</a:t>
            </a:r>
            <a:endParaRPr lang="en-US" dirty="0"/>
          </a:p>
          <a:p>
            <a:pPr>
              <a:buFont typeface="Arial" panose="020B0604020202020204" pitchFamily="34" charset="0"/>
              <a:buChar char="•"/>
            </a:pPr>
            <a:r>
              <a:rPr lang="en-US" b="1" dirty="0"/>
              <a:t>KPIs:</a:t>
            </a:r>
            <a:r>
              <a:rPr lang="en-US" dirty="0"/>
              <a:t> Monthly % change in Spend, Monthly Active Users (MAU), Total Revenue, and Total Transaction Value.</a:t>
            </a:r>
          </a:p>
          <a:p>
            <a:pPr>
              <a:buFont typeface="Arial" panose="020B0604020202020204" pitchFamily="34" charset="0"/>
              <a:buChar char="•"/>
            </a:pPr>
            <a:r>
              <a:rPr lang="en-US" b="1" dirty="0"/>
              <a:t>Why:</a:t>
            </a:r>
            <a:r>
              <a:rPr lang="en-US" dirty="0"/>
              <a:t> Measures the momentum and efficiency of our growth.</a:t>
            </a:r>
          </a:p>
        </p:txBody>
      </p:sp>
      <p:sp>
        <p:nvSpPr>
          <p:cNvPr id="3" name="TextBox 2">
            <a:extLst>
              <a:ext uri="{FF2B5EF4-FFF2-40B4-BE49-F238E27FC236}">
                <a16:creationId xmlns:a16="http://schemas.microsoft.com/office/drawing/2014/main" id="{9A07EFD1-1412-DD63-88C0-5462D53E152D}"/>
              </a:ext>
            </a:extLst>
          </p:cNvPr>
          <p:cNvSpPr txBox="1"/>
          <p:nvPr/>
        </p:nvSpPr>
        <p:spPr>
          <a:xfrm>
            <a:off x="963038" y="2916543"/>
            <a:ext cx="9844391" cy="1754326"/>
          </a:xfrm>
          <a:prstGeom prst="rect">
            <a:avLst/>
          </a:prstGeom>
          <a:noFill/>
        </p:spPr>
        <p:txBody>
          <a:bodyPr wrap="square" rtlCol="0">
            <a:spAutoFit/>
          </a:bodyPr>
          <a:lstStyle/>
          <a:p>
            <a:r>
              <a:rPr lang="en-US" b="1" dirty="0"/>
              <a:t>Insights</a:t>
            </a:r>
            <a:endParaRPr lang="en-US" dirty="0"/>
          </a:p>
          <a:p>
            <a:pPr>
              <a:buFont typeface="Arial" panose="020B0604020202020204" pitchFamily="34" charset="0"/>
              <a:buChar char="•"/>
            </a:pPr>
            <a:r>
              <a:rPr lang="en-US" b="1" dirty="0"/>
              <a:t>Initial Hyper-Growth:</a:t>
            </a:r>
            <a:r>
              <a:rPr lang="en-US" dirty="0"/>
              <a:t> MAU, Revenue, and Transaction Value saw massive early gains, now stabilizing to consistent positive monthly growth.</a:t>
            </a:r>
          </a:p>
          <a:p>
            <a:pPr>
              <a:buFont typeface="Arial" panose="020B0604020202020204" pitchFamily="34" charset="0"/>
              <a:buChar char="•"/>
            </a:pPr>
            <a:r>
              <a:rPr lang="en-US" b="1" dirty="0"/>
              <a:t>Spend &amp; Metric Volatility:</a:t>
            </a:r>
            <a:r>
              <a:rPr lang="en-US" dirty="0"/>
              <a:t> Ad Spend shows high monthly fluctuations, and all metrics experience significant shifts that require deeper investigation.</a:t>
            </a:r>
          </a:p>
          <a:p>
            <a:endParaRPr lang="en-NG" dirty="0"/>
          </a:p>
        </p:txBody>
      </p:sp>
    </p:spTree>
    <p:extLst>
      <p:ext uri="{BB962C8B-B14F-4D97-AF65-F5344CB8AC3E}">
        <p14:creationId xmlns:p14="http://schemas.microsoft.com/office/powerpoint/2010/main" val="265298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8008" y="0"/>
            <a:ext cx="8664502" cy="830997"/>
          </a:xfrm>
          <a:prstGeom prst="rect">
            <a:avLst/>
          </a:prstGeom>
          <a:noFill/>
        </p:spPr>
        <p:txBody>
          <a:bodyPr wrap="square" rtlCol="0">
            <a:spAutoFit/>
          </a:bodyPr>
          <a:lstStyle/>
          <a:p>
            <a:pPr algn="ctr"/>
            <a:r>
              <a:rPr lang="en-US" sz="2400" b="1" dirty="0">
                <a:solidFill>
                  <a:srgbClr val="0070C0"/>
                </a:solidFill>
              </a:rPr>
              <a:t>INSIGHTS FROM BUSINESS PERFORMANCE  ANALYSIS</a:t>
            </a:r>
          </a:p>
          <a:p>
            <a:pPr algn="ctr"/>
            <a:endParaRPr lang="en-US" sz="2400" b="1" dirty="0">
              <a:solidFill>
                <a:srgbClr val="0070C0"/>
              </a:solidFill>
            </a:endParaRPr>
          </a:p>
        </p:txBody>
      </p:sp>
      <p:graphicFrame>
        <p:nvGraphicFramePr>
          <p:cNvPr id="7" name="Table 6"/>
          <p:cNvGraphicFramePr>
            <a:graphicFrameLocks noGrp="1"/>
          </p:cNvGraphicFramePr>
          <p:nvPr/>
        </p:nvGraphicFramePr>
        <p:xfrm>
          <a:off x="692726" y="817418"/>
          <a:ext cx="10903528" cy="5389418"/>
        </p:xfrm>
        <a:graphic>
          <a:graphicData uri="http://schemas.openxmlformats.org/drawingml/2006/table">
            <a:tbl>
              <a:tblPr firstRow="1" bandRow="1">
                <a:tableStyleId>{5C22544A-7EE6-4342-B048-85BDC9FD1C3A}</a:tableStyleId>
              </a:tblPr>
              <a:tblGrid>
                <a:gridCol w="5451764">
                  <a:extLst>
                    <a:ext uri="{9D8B030D-6E8A-4147-A177-3AD203B41FA5}">
                      <a16:colId xmlns:a16="http://schemas.microsoft.com/office/drawing/2014/main" val="737444499"/>
                    </a:ext>
                  </a:extLst>
                </a:gridCol>
                <a:gridCol w="5451764">
                  <a:extLst>
                    <a:ext uri="{9D8B030D-6E8A-4147-A177-3AD203B41FA5}">
                      <a16:colId xmlns:a16="http://schemas.microsoft.com/office/drawing/2014/main" val="2255459473"/>
                    </a:ext>
                  </a:extLst>
                </a:gridCol>
              </a:tblGrid>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29518333"/>
                  </a:ext>
                </a:extLst>
              </a:tr>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36136757"/>
                  </a:ext>
                </a:extLst>
              </a:tr>
            </a:tbl>
          </a:graphicData>
        </a:graphic>
      </p:graphicFrame>
      <p:sp>
        <p:nvSpPr>
          <p:cNvPr id="3" name="TextBox 2">
            <a:extLst>
              <a:ext uri="{FF2B5EF4-FFF2-40B4-BE49-F238E27FC236}">
                <a16:creationId xmlns:a16="http://schemas.microsoft.com/office/drawing/2014/main" id="{69CD5E85-F12C-D45B-5B15-BAA9F116FE7A}"/>
              </a:ext>
            </a:extLst>
          </p:cNvPr>
          <p:cNvSpPr txBox="1"/>
          <p:nvPr/>
        </p:nvSpPr>
        <p:spPr>
          <a:xfrm>
            <a:off x="4078225" y="592728"/>
            <a:ext cx="4105656" cy="461665"/>
          </a:xfrm>
          <a:prstGeom prst="rect">
            <a:avLst/>
          </a:prstGeom>
          <a:noFill/>
        </p:spPr>
        <p:txBody>
          <a:bodyPr wrap="square" rtlCol="0">
            <a:spAutoFit/>
          </a:bodyPr>
          <a:lstStyle/>
          <a:p>
            <a:r>
              <a:rPr lang="en-NG" sz="2400" b="1" dirty="0"/>
              <a:t>RETENTION ANALSYSIS</a:t>
            </a:r>
          </a:p>
        </p:txBody>
      </p:sp>
      <p:pic>
        <p:nvPicPr>
          <p:cNvPr id="8" name="Picture 7">
            <a:extLst>
              <a:ext uri="{FF2B5EF4-FFF2-40B4-BE49-F238E27FC236}">
                <a16:creationId xmlns:a16="http://schemas.microsoft.com/office/drawing/2014/main" id="{41AD97AA-9718-2E2E-E549-D50729496AE6}"/>
              </a:ext>
            </a:extLst>
          </p:cNvPr>
          <p:cNvPicPr>
            <a:picLocks noChangeAspect="1"/>
          </p:cNvPicPr>
          <p:nvPr/>
        </p:nvPicPr>
        <p:blipFill>
          <a:blip r:embed="rId2"/>
          <a:stretch>
            <a:fillRect/>
          </a:stretch>
        </p:blipFill>
        <p:spPr>
          <a:xfrm>
            <a:off x="694944" y="1117508"/>
            <a:ext cx="10805160" cy="4789515"/>
          </a:xfrm>
          <a:prstGeom prst="rect">
            <a:avLst/>
          </a:prstGeom>
        </p:spPr>
      </p:pic>
    </p:spTree>
    <p:extLst>
      <p:ext uri="{BB962C8B-B14F-4D97-AF65-F5344CB8AC3E}">
        <p14:creationId xmlns:p14="http://schemas.microsoft.com/office/powerpoint/2010/main" val="3464237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8008" y="0"/>
            <a:ext cx="8664502"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extLst>
              <p:ext uri="{D42A27DB-BD31-4B8C-83A1-F6EECF244321}">
                <p14:modId xmlns:p14="http://schemas.microsoft.com/office/powerpoint/2010/main" val="4156865253"/>
              </p:ext>
            </p:extLst>
          </p:nvPr>
        </p:nvGraphicFramePr>
        <p:xfrm>
          <a:off x="594360" y="621793"/>
          <a:ext cx="11001894" cy="5692503"/>
        </p:xfrm>
        <a:graphic>
          <a:graphicData uri="http://schemas.openxmlformats.org/drawingml/2006/table">
            <a:tbl>
              <a:tblPr firstRow="1" bandRow="1">
                <a:tableStyleId>{5C22544A-7EE6-4342-B048-85BDC9FD1C3A}</a:tableStyleId>
              </a:tblPr>
              <a:tblGrid>
                <a:gridCol w="5509043">
                  <a:extLst>
                    <a:ext uri="{9D8B030D-6E8A-4147-A177-3AD203B41FA5}">
                      <a16:colId xmlns:a16="http://schemas.microsoft.com/office/drawing/2014/main" val="737444499"/>
                    </a:ext>
                  </a:extLst>
                </a:gridCol>
                <a:gridCol w="5492851">
                  <a:extLst>
                    <a:ext uri="{9D8B030D-6E8A-4147-A177-3AD203B41FA5}">
                      <a16:colId xmlns:a16="http://schemas.microsoft.com/office/drawing/2014/main" val="2255459473"/>
                    </a:ext>
                  </a:extLst>
                </a:gridCol>
              </a:tblGrid>
              <a:tr h="3533792">
                <a:tc>
                  <a:txBody>
                    <a:bodyPr/>
                    <a:lstStyle/>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dirty="0">
                        <a:solidFill>
                          <a:schemeClr val="tx1"/>
                        </a:solidFill>
                      </a:endParaRPr>
                    </a:p>
                  </a:txBody>
                  <a:tcPr>
                    <a:noFill/>
                  </a:tcPr>
                </a:tc>
                <a:tc>
                  <a:txBody>
                    <a:bodyPr/>
                    <a:lstStyle/>
                    <a:p>
                      <a:endParaRPr lang="en-US" dirty="0">
                        <a:solidFill>
                          <a:schemeClr val="tx1"/>
                        </a:solidFill>
                      </a:endParaRPr>
                    </a:p>
                  </a:txBody>
                  <a:tcPr>
                    <a:noFill/>
                  </a:tcPr>
                </a:tc>
                <a:extLst>
                  <a:ext uri="{0D108BD9-81ED-4DB2-BD59-A6C34878D82A}">
                    <a16:rowId xmlns:a16="http://schemas.microsoft.com/office/drawing/2014/main" val="2629518333"/>
                  </a:ext>
                </a:extLst>
              </a:tr>
              <a:tr h="2034903">
                <a:tc>
                  <a:txBody>
                    <a:bodyPr/>
                    <a:lstStyle/>
                    <a:p>
                      <a:endParaRPr lang="en-US" dirty="0">
                        <a:solidFill>
                          <a:schemeClr val="tx1"/>
                        </a:solidFill>
                      </a:endParaRPr>
                    </a:p>
                  </a:txBody>
                  <a:tcPr>
                    <a:noFill/>
                  </a:tcPr>
                </a:tc>
                <a:tc>
                  <a:txBody>
                    <a:bodyPr/>
                    <a:lstStyle/>
                    <a:p>
                      <a:endParaRPr lang="en-US" dirty="0">
                        <a:solidFill>
                          <a:schemeClr val="tx1"/>
                        </a:solidFill>
                      </a:endParaRPr>
                    </a:p>
                  </a:txBody>
                  <a:tcPr>
                    <a:noFill/>
                  </a:tcPr>
                </a:tc>
                <a:extLst>
                  <a:ext uri="{0D108BD9-81ED-4DB2-BD59-A6C34878D82A}">
                    <a16:rowId xmlns:a16="http://schemas.microsoft.com/office/drawing/2014/main" val="2636136757"/>
                  </a:ext>
                </a:extLst>
              </a:tr>
            </a:tbl>
          </a:graphicData>
        </a:graphic>
      </p:graphicFrame>
      <p:sp>
        <p:nvSpPr>
          <p:cNvPr id="5" name="TextBox 4">
            <a:extLst>
              <a:ext uri="{FF2B5EF4-FFF2-40B4-BE49-F238E27FC236}">
                <a16:creationId xmlns:a16="http://schemas.microsoft.com/office/drawing/2014/main" id="{BF698919-E72C-0FCB-F7CD-C345F6086400}"/>
              </a:ext>
            </a:extLst>
          </p:cNvPr>
          <p:cNvSpPr txBox="1"/>
          <p:nvPr/>
        </p:nvSpPr>
        <p:spPr>
          <a:xfrm>
            <a:off x="777240" y="817418"/>
            <a:ext cx="5952744" cy="369332"/>
          </a:xfrm>
          <a:prstGeom prst="rect">
            <a:avLst/>
          </a:prstGeom>
          <a:noFill/>
        </p:spPr>
        <p:txBody>
          <a:bodyPr wrap="square" rtlCol="0">
            <a:spAutoFit/>
          </a:bodyPr>
          <a:lstStyle/>
          <a:p>
            <a:r>
              <a:rPr lang="en-NG" b="1" dirty="0"/>
              <a:t>Why Retention Matters</a:t>
            </a:r>
          </a:p>
        </p:txBody>
      </p:sp>
      <p:sp>
        <p:nvSpPr>
          <p:cNvPr id="6" name="TextBox 5">
            <a:extLst>
              <a:ext uri="{FF2B5EF4-FFF2-40B4-BE49-F238E27FC236}">
                <a16:creationId xmlns:a16="http://schemas.microsoft.com/office/drawing/2014/main" id="{E7F13DFF-C099-E4B6-DD02-F269DA5DABF5}"/>
              </a:ext>
            </a:extLst>
          </p:cNvPr>
          <p:cNvSpPr txBox="1"/>
          <p:nvPr/>
        </p:nvSpPr>
        <p:spPr>
          <a:xfrm>
            <a:off x="777240" y="1346878"/>
            <a:ext cx="9939528"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rPr>
              <a:t>Essential for tracking user stickiness and long-term value, showing if the company is keeping users.</a:t>
            </a:r>
          </a:p>
          <a:p>
            <a:pPr marL="285750" indent="-285750">
              <a:buFont typeface="Arial" panose="020B0604020202020204" pitchFamily="34" charset="0"/>
              <a:buChar char="•"/>
            </a:pPr>
            <a:r>
              <a:rPr lang="en-US" dirty="0"/>
              <a:t>% of users from cohort who are still MAUs in later months.</a:t>
            </a: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a:p>
            <a:endParaRPr lang="en-US" dirty="0"/>
          </a:p>
          <a:p>
            <a:endParaRPr lang="en-US" dirty="0">
              <a:solidFill>
                <a:schemeClr val="tx1"/>
              </a:solidFill>
            </a:endParaRPr>
          </a:p>
          <a:p>
            <a:endParaRPr lang="en-US" dirty="0"/>
          </a:p>
          <a:p>
            <a:endParaRPr lang="en-US" dirty="0">
              <a:solidFill>
                <a:schemeClr val="tx1"/>
              </a:solidFill>
            </a:endParaRPr>
          </a:p>
          <a:p>
            <a:endParaRPr lang="en-US" dirty="0">
              <a:solidFill>
                <a:schemeClr val="tx1"/>
              </a:solidFill>
            </a:endParaRPr>
          </a:p>
          <a:p>
            <a:endParaRPr lang="en-NG" dirty="0"/>
          </a:p>
        </p:txBody>
      </p:sp>
      <p:sp>
        <p:nvSpPr>
          <p:cNvPr id="8" name="TextBox 7">
            <a:extLst>
              <a:ext uri="{FF2B5EF4-FFF2-40B4-BE49-F238E27FC236}">
                <a16:creationId xmlns:a16="http://schemas.microsoft.com/office/drawing/2014/main" id="{451A8CFA-4B31-1AEB-2253-C7D9CF0F4107}"/>
              </a:ext>
            </a:extLst>
          </p:cNvPr>
          <p:cNvSpPr txBox="1"/>
          <p:nvPr/>
        </p:nvSpPr>
        <p:spPr>
          <a:xfrm>
            <a:off x="777240" y="2074243"/>
            <a:ext cx="5952744" cy="369332"/>
          </a:xfrm>
          <a:prstGeom prst="rect">
            <a:avLst/>
          </a:prstGeom>
          <a:noFill/>
        </p:spPr>
        <p:txBody>
          <a:bodyPr wrap="square" rtlCol="0">
            <a:spAutoFit/>
          </a:bodyPr>
          <a:lstStyle/>
          <a:p>
            <a:r>
              <a:rPr lang="en-NG" b="1" dirty="0"/>
              <a:t>How It was Calculated</a:t>
            </a:r>
          </a:p>
        </p:txBody>
      </p:sp>
      <p:sp>
        <p:nvSpPr>
          <p:cNvPr id="9" name="TextBox 8">
            <a:extLst>
              <a:ext uri="{FF2B5EF4-FFF2-40B4-BE49-F238E27FC236}">
                <a16:creationId xmlns:a16="http://schemas.microsoft.com/office/drawing/2014/main" id="{99280B2B-5D26-7AFD-1AB0-3D685C87D104}"/>
              </a:ext>
            </a:extLst>
          </p:cNvPr>
          <p:cNvSpPr txBox="1"/>
          <p:nvPr/>
        </p:nvSpPr>
        <p:spPr>
          <a:xfrm>
            <a:off x="777240" y="2709751"/>
            <a:ext cx="10637520" cy="152026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rPr>
              <a:t>Calculated as the percentage of initial users (cohorts) active in following months, displayed in a percentage table/heatmap.</a:t>
            </a:r>
          </a:p>
          <a:p>
            <a:r>
              <a:rPr lang="en-US" dirty="0"/>
              <a:t>     Retention Rate = </a:t>
            </a:r>
            <a:r>
              <a:rPr lang="en-US" dirty="0">
                <a:effectLst/>
              </a:rPr>
              <a:t>(Initial Cohort Size (Users in Acquisition Month)Number of Active Users from Cohort in Current Month</a:t>
            </a:r>
            <a:r>
              <a:rPr lang="en-US" dirty="0"/>
              <a:t>​</a:t>
            </a:r>
            <a:r>
              <a:rPr lang="en-US" dirty="0">
                <a:effectLst/>
              </a:rPr>
              <a:t>)</a:t>
            </a:r>
            <a:r>
              <a:rPr lang="en-US" dirty="0"/>
              <a:t>×100%</a:t>
            </a:r>
          </a:p>
          <a:p>
            <a:endParaRPr lang="en-US" dirty="0">
              <a:solidFill>
                <a:schemeClr val="tx1"/>
              </a:solidFill>
            </a:endParaRPr>
          </a:p>
        </p:txBody>
      </p:sp>
      <p:sp>
        <p:nvSpPr>
          <p:cNvPr id="10" name="TextBox 9">
            <a:extLst>
              <a:ext uri="{FF2B5EF4-FFF2-40B4-BE49-F238E27FC236}">
                <a16:creationId xmlns:a16="http://schemas.microsoft.com/office/drawing/2014/main" id="{C7C2219A-B014-0E27-10C7-A3B5830E0EA1}"/>
              </a:ext>
            </a:extLst>
          </p:cNvPr>
          <p:cNvSpPr txBox="1"/>
          <p:nvPr/>
        </p:nvSpPr>
        <p:spPr>
          <a:xfrm>
            <a:off x="777240" y="4346867"/>
            <a:ext cx="5952744" cy="369332"/>
          </a:xfrm>
          <a:prstGeom prst="rect">
            <a:avLst/>
          </a:prstGeom>
          <a:noFill/>
        </p:spPr>
        <p:txBody>
          <a:bodyPr wrap="square" rtlCol="0">
            <a:spAutoFit/>
          </a:bodyPr>
          <a:lstStyle/>
          <a:p>
            <a:r>
              <a:rPr lang="en-NG" b="1" dirty="0"/>
              <a:t>Insights</a:t>
            </a:r>
          </a:p>
        </p:txBody>
      </p:sp>
      <p:sp>
        <p:nvSpPr>
          <p:cNvPr id="11" name="TextBox 10">
            <a:extLst>
              <a:ext uri="{FF2B5EF4-FFF2-40B4-BE49-F238E27FC236}">
                <a16:creationId xmlns:a16="http://schemas.microsoft.com/office/drawing/2014/main" id="{8B31C83A-2CA2-D417-8770-F431C23C534A}"/>
              </a:ext>
            </a:extLst>
          </p:cNvPr>
          <p:cNvSpPr txBox="1"/>
          <p:nvPr/>
        </p:nvSpPr>
        <p:spPr>
          <a:xfrm>
            <a:off x="676656" y="4833053"/>
            <a:ext cx="10140696"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rPr>
              <a:t>Newer customer groups are retaining much better, though the biggest user drop still happens in the very first month. Overall, we have strong long-term customer loyalty.</a:t>
            </a:r>
          </a:p>
        </p:txBody>
      </p:sp>
      <p:graphicFrame>
        <p:nvGraphicFramePr>
          <p:cNvPr id="2" name="Table 1">
            <a:extLst>
              <a:ext uri="{FF2B5EF4-FFF2-40B4-BE49-F238E27FC236}">
                <a16:creationId xmlns:a16="http://schemas.microsoft.com/office/drawing/2014/main" id="{E03670BF-8E70-19E8-A304-8E5666B562D7}"/>
              </a:ext>
            </a:extLst>
          </p:cNvPr>
          <p:cNvGraphicFramePr>
            <a:graphicFrameLocks noGrp="1"/>
          </p:cNvGraphicFramePr>
          <p:nvPr/>
        </p:nvGraphicFramePr>
        <p:xfrm>
          <a:off x="1295400" y="4033520"/>
          <a:ext cx="9601200" cy="365760"/>
        </p:xfrm>
        <a:graphic>
          <a:graphicData uri="http://schemas.openxmlformats.org/drawingml/2006/table">
            <a:tbl>
              <a:tblPr/>
              <a:tblGrid>
                <a:gridCol w="9601200">
                  <a:extLst>
                    <a:ext uri="{9D8B030D-6E8A-4147-A177-3AD203B41FA5}">
                      <a16:colId xmlns:a16="http://schemas.microsoft.com/office/drawing/2014/main" val="266863958"/>
                    </a:ext>
                  </a:extLst>
                </a:gridCol>
              </a:tblGrid>
              <a:tr h="0">
                <a:tc>
                  <a:txBody>
                    <a:bodyPr/>
                    <a:lstStyle/>
                    <a:p>
                      <a:endParaRPr lang="en-NG" dirty="0"/>
                    </a:p>
                  </a:txBody>
                  <a:tcPr anchor="ctr">
                    <a:lnL>
                      <a:noFill/>
                    </a:lnL>
                    <a:lnR>
                      <a:noFill/>
                    </a:lnR>
                    <a:lnT>
                      <a:noFill/>
                    </a:lnT>
                    <a:lnB>
                      <a:noFill/>
                    </a:lnB>
                  </a:tcPr>
                </a:tc>
                <a:extLst>
                  <a:ext uri="{0D108BD9-81ED-4DB2-BD59-A6C34878D82A}">
                    <a16:rowId xmlns:a16="http://schemas.microsoft.com/office/drawing/2014/main" val="1316595799"/>
                  </a:ext>
                </a:extLst>
              </a:tr>
            </a:tbl>
          </a:graphicData>
        </a:graphic>
      </p:graphicFrame>
    </p:spTree>
    <p:extLst>
      <p:ext uri="{BB962C8B-B14F-4D97-AF65-F5344CB8AC3E}">
        <p14:creationId xmlns:p14="http://schemas.microsoft.com/office/powerpoint/2010/main" val="172022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2224" y="675861"/>
            <a:ext cx="8594300" cy="1200329"/>
          </a:xfrm>
          <a:prstGeom prst="rect">
            <a:avLst/>
          </a:prstGeom>
          <a:noFill/>
        </p:spPr>
        <p:txBody>
          <a:bodyPr wrap="square" rtlCol="0">
            <a:spAutoFit/>
          </a:bodyPr>
          <a:lstStyle/>
          <a:p>
            <a:pPr algn="just"/>
            <a:r>
              <a:rPr lang="en-US" sz="3600" dirty="0"/>
              <a:t>CONCLUSION &amp; RECOMMENDATIONS</a:t>
            </a:r>
          </a:p>
          <a:p>
            <a:pPr algn="ctr"/>
            <a:endParaRPr lang="en-US" sz="3600" dirty="0"/>
          </a:p>
        </p:txBody>
      </p:sp>
      <p:sp>
        <p:nvSpPr>
          <p:cNvPr id="2" name="Rectangle 1"/>
          <p:cNvSpPr/>
          <p:nvPr/>
        </p:nvSpPr>
        <p:spPr>
          <a:xfrm>
            <a:off x="632298" y="1595021"/>
            <a:ext cx="11147897" cy="3785652"/>
          </a:xfrm>
          <a:prstGeom prst="rect">
            <a:avLst/>
          </a:prstGeom>
        </p:spPr>
        <p:txBody>
          <a:bodyPr wrap="square">
            <a:spAutoFit/>
          </a:bodyPr>
          <a:lstStyle/>
          <a:p>
            <a:r>
              <a:rPr lang="en-US" sz="2400" b="1" dirty="0"/>
              <a:t>Conclusion</a:t>
            </a:r>
          </a:p>
          <a:p>
            <a:pPr>
              <a:buFont typeface="Arial" panose="020B0604020202020204" pitchFamily="34" charset="0"/>
              <a:buChar char="•"/>
            </a:pPr>
            <a:r>
              <a:rPr lang="en-US" sz="2400" dirty="0"/>
              <a:t>The business is experiencing steady growth in users, revenue, and transactions.</a:t>
            </a:r>
          </a:p>
          <a:p>
            <a:pPr>
              <a:buFont typeface="Arial" panose="020B0604020202020204" pitchFamily="34" charset="0"/>
              <a:buChar char="•"/>
            </a:pPr>
            <a:r>
              <a:rPr lang="en-US" sz="2400" dirty="0"/>
              <a:t>ARPU has significantly increased, indicating improved monetization.</a:t>
            </a:r>
          </a:p>
          <a:p>
            <a:pPr>
              <a:buFont typeface="Arial" panose="020B0604020202020204" pitchFamily="34" charset="0"/>
              <a:buChar char="•"/>
            </a:pPr>
            <a:r>
              <a:rPr lang="en-US" sz="2400" dirty="0"/>
              <a:t>Marketing spend is effective but volatile.</a:t>
            </a:r>
          </a:p>
          <a:p>
            <a:endParaRPr lang="en-US" sz="2400" dirty="0"/>
          </a:p>
          <a:p>
            <a:r>
              <a:rPr lang="en-US" sz="2400" b="1" dirty="0"/>
              <a:t>Recommendations</a:t>
            </a:r>
          </a:p>
          <a:p>
            <a:pPr>
              <a:buFont typeface="Arial" panose="020B0604020202020204" pitchFamily="34" charset="0"/>
              <a:buChar char="•"/>
            </a:pPr>
            <a:r>
              <a:rPr lang="en-US" sz="2400" dirty="0"/>
              <a:t>Focus on initiatives that further increase ARPU.</a:t>
            </a:r>
          </a:p>
          <a:p>
            <a:pPr>
              <a:buFont typeface="Arial" panose="020B0604020202020204" pitchFamily="34" charset="0"/>
              <a:buChar char="•"/>
            </a:pPr>
            <a:r>
              <a:rPr lang="en-US" sz="2400" dirty="0"/>
              <a:t>Optimize and stabilize marketing spend.</a:t>
            </a:r>
          </a:p>
          <a:p>
            <a:pPr>
              <a:buFont typeface="Arial" panose="020B0604020202020204" pitchFamily="34" charset="0"/>
              <a:buChar char="•"/>
            </a:pPr>
            <a:r>
              <a:rPr lang="en-US" sz="2400" dirty="0"/>
              <a:t>Improve onboarding to boost first-month retention.</a:t>
            </a:r>
          </a:p>
          <a:p>
            <a:pPr>
              <a:buFont typeface="Arial" panose="020B0604020202020204" pitchFamily="34" charset="0"/>
              <a:buChar char="•"/>
            </a:pPr>
            <a:r>
              <a:rPr lang="en-US" sz="2400" dirty="0"/>
              <a:t>Monitor marketing efficiency and retention trends regularly.</a:t>
            </a:r>
          </a:p>
        </p:txBody>
      </p:sp>
    </p:spTree>
    <p:extLst>
      <p:ext uri="{BB962C8B-B14F-4D97-AF65-F5344CB8AC3E}">
        <p14:creationId xmlns:p14="http://schemas.microsoft.com/office/powerpoint/2010/main" val="376058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2D3F247-B178-C2F4-A216-A6C974E3EF3D}"/>
              </a:ext>
            </a:extLst>
          </p:cNvPr>
          <p:cNvGraphicFramePr>
            <a:graphicFrameLocks noGrp="1"/>
          </p:cNvGraphicFramePr>
          <p:nvPr>
            <p:extLst>
              <p:ext uri="{D42A27DB-BD31-4B8C-83A1-F6EECF244321}">
                <p14:modId xmlns:p14="http://schemas.microsoft.com/office/powerpoint/2010/main" val="2898292060"/>
              </p:ext>
            </p:extLst>
          </p:nvPr>
        </p:nvGraphicFramePr>
        <p:xfrm>
          <a:off x="1139758" y="3641064"/>
          <a:ext cx="9601200" cy="914400"/>
        </p:xfrm>
        <a:graphic>
          <a:graphicData uri="http://schemas.openxmlformats.org/drawingml/2006/table">
            <a:tbl>
              <a:tblPr/>
              <a:tblGrid>
                <a:gridCol w="9601200">
                  <a:extLst>
                    <a:ext uri="{9D8B030D-6E8A-4147-A177-3AD203B41FA5}">
                      <a16:colId xmlns:a16="http://schemas.microsoft.com/office/drawing/2014/main" val="2545069282"/>
                    </a:ext>
                  </a:extLst>
                </a:gridCol>
              </a:tblGrid>
              <a:tr h="914400">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Conversation rate from Installation to owning an account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Conversion Rate = </a:t>
                      </a:r>
                      <a:r>
                        <a:rPr lang="en-US" dirty="0" err="1"/>
                        <a:t>n_accounts_created</a:t>
                      </a:r>
                      <a:r>
                        <a:rPr lang="en-US" dirty="0"/>
                        <a:t> / </a:t>
                      </a:r>
                      <a:r>
                        <a:rPr lang="en-US" dirty="0" err="1"/>
                        <a:t>n_installs</a:t>
                      </a:r>
                      <a:endParaRPr lang="en-US" dirty="0"/>
                    </a:p>
                    <a:p>
                      <a:endParaRPr lang="en-US" dirty="0"/>
                    </a:p>
                  </a:txBody>
                  <a:tcPr anchor="ctr">
                    <a:lnL>
                      <a:noFill/>
                    </a:lnL>
                    <a:lnR>
                      <a:noFill/>
                    </a:lnR>
                    <a:lnT>
                      <a:noFill/>
                    </a:lnT>
                    <a:lnB>
                      <a:noFill/>
                    </a:lnB>
                  </a:tcPr>
                </a:tc>
                <a:extLst>
                  <a:ext uri="{0D108BD9-81ED-4DB2-BD59-A6C34878D82A}">
                    <a16:rowId xmlns:a16="http://schemas.microsoft.com/office/drawing/2014/main" val="3647375871"/>
                  </a:ext>
                </a:extLst>
              </a:tr>
            </a:tbl>
          </a:graphicData>
        </a:graphic>
      </p:graphicFrame>
      <p:graphicFrame>
        <p:nvGraphicFramePr>
          <p:cNvPr id="8" name="Table 7">
            <a:extLst>
              <a:ext uri="{FF2B5EF4-FFF2-40B4-BE49-F238E27FC236}">
                <a16:creationId xmlns:a16="http://schemas.microsoft.com/office/drawing/2014/main" id="{2F26B447-9C0F-6DF1-AF89-B537552F0F8A}"/>
              </a:ext>
            </a:extLst>
          </p:cNvPr>
          <p:cNvGraphicFramePr>
            <a:graphicFrameLocks noGrp="1"/>
          </p:cNvGraphicFramePr>
          <p:nvPr>
            <p:extLst>
              <p:ext uri="{D42A27DB-BD31-4B8C-83A1-F6EECF244321}">
                <p14:modId xmlns:p14="http://schemas.microsoft.com/office/powerpoint/2010/main" val="2732873504"/>
              </p:ext>
            </p:extLst>
          </p:nvPr>
        </p:nvGraphicFramePr>
        <p:xfrm>
          <a:off x="1176237" y="2771412"/>
          <a:ext cx="9680642" cy="914400"/>
        </p:xfrm>
        <a:graphic>
          <a:graphicData uri="http://schemas.openxmlformats.org/drawingml/2006/table">
            <a:tbl>
              <a:tblPr/>
              <a:tblGrid>
                <a:gridCol w="9680642">
                  <a:extLst>
                    <a:ext uri="{9D8B030D-6E8A-4147-A177-3AD203B41FA5}">
                      <a16:colId xmlns:a16="http://schemas.microsoft.com/office/drawing/2014/main" val="381823278"/>
                    </a:ext>
                  </a:extLst>
                </a:gridCol>
              </a:tblGrid>
              <a:tr h="657588">
                <a:tc>
                  <a:txBody>
                    <a:bodyPr/>
                    <a:lstStyle/>
                    <a:p>
                      <a:pPr marL="285750" indent="-285750">
                        <a:buFont typeface="Arial" panose="020B0604020202020204" pitchFamily="34" charset="0"/>
                        <a:buChar char="•"/>
                      </a:pPr>
                      <a:r>
                        <a:rPr lang="en-US" b="1" dirty="0"/>
                        <a:t>Customer Acquisition Cost (CAC)</a:t>
                      </a:r>
                    </a:p>
                    <a:p>
                      <a:r>
                        <a:rPr lang="en-US" dirty="0"/>
                        <a:t>     CAC = </a:t>
                      </a:r>
                      <a:r>
                        <a:rPr lang="en-US" dirty="0" err="1"/>
                        <a:t>spend_usd</a:t>
                      </a:r>
                      <a:r>
                        <a:rPr lang="en-US" dirty="0"/>
                        <a:t> / </a:t>
                      </a:r>
                      <a:r>
                        <a:rPr lang="en-US" dirty="0" err="1"/>
                        <a:t>n_accounts_created</a:t>
                      </a:r>
                      <a:endParaRPr lang="en-US" dirty="0"/>
                    </a:p>
                    <a:p>
                      <a:endParaRPr lang="en-US" dirty="0"/>
                    </a:p>
                  </a:txBody>
                  <a:tcPr anchor="ctr">
                    <a:lnL>
                      <a:noFill/>
                    </a:lnL>
                    <a:lnR>
                      <a:noFill/>
                    </a:lnR>
                    <a:lnT>
                      <a:noFill/>
                    </a:lnT>
                    <a:lnB>
                      <a:noFill/>
                    </a:lnB>
                  </a:tcPr>
                </a:tc>
                <a:extLst>
                  <a:ext uri="{0D108BD9-81ED-4DB2-BD59-A6C34878D82A}">
                    <a16:rowId xmlns:a16="http://schemas.microsoft.com/office/drawing/2014/main" val="3504482590"/>
                  </a:ext>
                </a:extLst>
              </a:tr>
            </a:tbl>
          </a:graphicData>
        </a:graphic>
      </p:graphicFrame>
      <p:graphicFrame>
        <p:nvGraphicFramePr>
          <p:cNvPr id="11" name="Table 10">
            <a:extLst>
              <a:ext uri="{FF2B5EF4-FFF2-40B4-BE49-F238E27FC236}">
                <a16:creationId xmlns:a16="http://schemas.microsoft.com/office/drawing/2014/main" id="{216092C5-A847-A10B-9DAA-9FEFA7E1860E}"/>
              </a:ext>
            </a:extLst>
          </p:cNvPr>
          <p:cNvGraphicFramePr>
            <a:graphicFrameLocks noGrp="1"/>
          </p:cNvGraphicFramePr>
          <p:nvPr>
            <p:extLst>
              <p:ext uri="{D42A27DB-BD31-4B8C-83A1-F6EECF244321}">
                <p14:modId xmlns:p14="http://schemas.microsoft.com/office/powerpoint/2010/main" val="36828869"/>
              </p:ext>
            </p:extLst>
          </p:nvPr>
        </p:nvGraphicFramePr>
        <p:xfrm>
          <a:off x="1295400" y="4666249"/>
          <a:ext cx="9601200" cy="365760"/>
        </p:xfrm>
        <a:graphic>
          <a:graphicData uri="http://schemas.openxmlformats.org/drawingml/2006/table">
            <a:tbl>
              <a:tblPr/>
              <a:tblGrid>
                <a:gridCol w="9601200">
                  <a:extLst>
                    <a:ext uri="{9D8B030D-6E8A-4147-A177-3AD203B41FA5}">
                      <a16:colId xmlns:a16="http://schemas.microsoft.com/office/drawing/2014/main" val="1038574994"/>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584365635"/>
                  </a:ext>
                </a:extLst>
              </a:tr>
            </a:tbl>
          </a:graphicData>
        </a:graphic>
      </p:graphicFrame>
      <p:graphicFrame>
        <p:nvGraphicFramePr>
          <p:cNvPr id="15" name="Table 14">
            <a:extLst>
              <a:ext uri="{FF2B5EF4-FFF2-40B4-BE49-F238E27FC236}">
                <a16:creationId xmlns:a16="http://schemas.microsoft.com/office/drawing/2014/main" id="{5357DA1D-DCAB-9314-67CF-9C8FF15B6B98}"/>
              </a:ext>
            </a:extLst>
          </p:cNvPr>
          <p:cNvGraphicFramePr>
            <a:graphicFrameLocks noGrp="1"/>
          </p:cNvGraphicFramePr>
          <p:nvPr>
            <p:extLst>
              <p:ext uri="{D42A27DB-BD31-4B8C-83A1-F6EECF244321}">
                <p14:modId xmlns:p14="http://schemas.microsoft.com/office/powerpoint/2010/main" val="2238873519"/>
              </p:ext>
            </p:extLst>
          </p:nvPr>
        </p:nvGraphicFramePr>
        <p:xfrm>
          <a:off x="1139758" y="4466943"/>
          <a:ext cx="9601200" cy="365760"/>
        </p:xfrm>
        <a:graphic>
          <a:graphicData uri="http://schemas.openxmlformats.org/drawingml/2006/table">
            <a:tbl>
              <a:tblPr/>
              <a:tblGrid>
                <a:gridCol w="9601200">
                  <a:extLst>
                    <a:ext uri="{9D8B030D-6E8A-4147-A177-3AD203B41FA5}">
                      <a16:colId xmlns:a16="http://schemas.microsoft.com/office/drawing/2014/main" val="3960621478"/>
                    </a:ext>
                  </a:extLst>
                </a:gridCol>
              </a:tblGrid>
              <a:tr h="0">
                <a:tc>
                  <a:txBody>
                    <a:bodyPr/>
                    <a:lstStyle/>
                    <a:p>
                      <a:pPr marL="285750" indent="-285750">
                        <a:buFont typeface="Arial" panose="020B0604020202020204" pitchFamily="34" charset="0"/>
                        <a:buChar char="•"/>
                      </a:pPr>
                      <a:r>
                        <a:rPr lang="en-US" b="1" dirty="0"/>
                        <a:t>Installation Cost</a:t>
                      </a:r>
                      <a:endParaRPr lang="en-US" dirty="0"/>
                    </a:p>
                  </a:txBody>
                  <a:tcPr anchor="ctr">
                    <a:lnL>
                      <a:noFill/>
                    </a:lnL>
                    <a:lnR>
                      <a:noFill/>
                    </a:lnR>
                    <a:lnT>
                      <a:noFill/>
                    </a:lnT>
                    <a:lnB>
                      <a:noFill/>
                    </a:lnB>
                  </a:tcPr>
                </a:tc>
                <a:extLst>
                  <a:ext uri="{0D108BD9-81ED-4DB2-BD59-A6C34878D82A}">
                    <a16:rowId xmlns:a16="http://schemas.microsoft.com/office/drawing/2014/main" val="1895704270"/>
                  </a:ext>
                </a:extLst>
              </a:tr>
            </a:tbl>
          </a:graphicData>
        </a:graphic>
      </p:graphicFrame>
      <p:graphicFrame>
        <p:nvGraphicFramePr>
          <p:cNvPr id="16" name="Table 15">
            <a:extLst>
              <a:ext uri="{FF2B5EF4-FFF2-40B4-BE49-F238E27FC236}">
                <a16:creationId xmlns:a16="http://schemas.microsoft.com/office/drawing/2014/main" id="{CC4116BE-D587-02DB-F4BC-A274D64F0019}"/>
              </a:ext>
            </a:extLst>
          </p:cNvPr>
          <p:cNvGraphicFramePr>
            <a:graphicFrameLocks noGrp="1"/>
          </p:cNvGraphicFramePr>
          <p:nvPr>
            <p:extLst>
              <p:ext uri="{D42A27DB-BD31-4B8C-83A1-F6EECF244321}">
                <p14:modId xmlns:p14="http://schemas.microsoft.com/office/powerpoint/2010/main" val="788368857"/>
              </p:ext>
            </p:extLst>
          </p:nvPr>
        </p:nvGraphicFramePr>
        <p:xfrm>
          <a:off x="1060315" y="4849129"/>
          <a:ext cx="10155676" cy="365760"/>
        </p:xfrm>
        <a:graphic>
          <a:graphicData uri="http://schemas.openxmlformats.org/drawingml/2006/table">
            <a:tbl>
              <a:tblPr/>
              <a:tblGrid>
                <a:gridCol w="10155676">
                  <a:extLst>
                    <a:ext uri="{9D8B030D-6E8A-4147-A177-3AD203B41FA5}">
                      <a16:colId xmlns:a16="http://schemas.microsoft.com/office/drawing/2014/main" val="1521169840"/>
                    </a:ext>
                  </a:extLst>
                </a:gridCol>
              </a:tblGrid>
              <a:tr h="0">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Installation cost (Cost per app install)  = </a:t>
                      </a:r>
                      <a:r>
                        <a:rPr lang="en-US" dirty="0" err="1"/>
                        <a:t>spend_usd</a:t>
                      </a:r>
                      <a:r>
                        <a:rPr lang="en-US" dirty="0"/>
                        <a:t> / </a:t>
                      </a:r>
                      <a:r>
                        <a:rPr lang="en-US" dirty="0" err="1"/>
                        <a:t>n_installs</a:t>
                      </a:r>
                      <a:endParaRPr lang="en-US" dirty="0"/>
                    </a:p>
                  </a:txBody>
                  <a:tcPr anchor="ctr">
                    <a:lnL>
                      <a:noFill/>
                    </a:lnL>
                    <a:lnR>
                      <a:noFill/>
                    </a:lnR>
                    <a:lnT>
                      <a:noFill/>
                    </a:lnT>
                    <a:lnB>
                      <a:noFill/>
                    </a:lnB>
                  </a:tcPr>
                </a:tc>
                <a:extLst>
                  <a:ext uri="{0D108BD9-81ED-4DB2-BD59-A6C34878D82A}">
                    <a16:rowId xmlns:a16="http://schemas.microsoft.com/office/drawing/2014/main" val="181192032"/>
                  </a:ext>
                </a:extLst>
              </a:tr>
            </a:tbl>
          </a:graphicData>
        </a:graphic>
      </p:graphicFrame>
      <p:sp>
        <p:nvSpPr>
          <p:cNvPr id="18" name="TextBox 17">
            <a:extLst>
              <a:ext uri="{FF2B5EF4-FFF2-40B4-BE49-F238E27FC236}">
                <a16:creationId xmlns:a16="http://schemas.microsoft.com/office/drawing/2014/main" id="{2D7C89CF-D0BC-889E-1E53-BC45CD1F1EFA}"/>
              </a:ext>
            </a:extLst>
          </p:cNvPr>
          <p:cNvSpPr txBox="1"/>
          <p:nvPr/>
        </p:nvSpPr>
        <p:spPr>
          <a:xfrm>
            <a:off x="1295400" y="867131"/>
            <a:ext cx="8600661" cy="707886"/>
          </a:xfrm>
          <a:prstGeom prst="rect">
            <a:avLst/>
          </a:prstGeom>
          <a:noFill/>
        </p:spPr>
        <p:txBody>
          <a:bodyPr wrap="square" rtlCol="0">
            <a:spAutoFit/>
          </a:bodyPr>
          <a:lstStyle/>
          <a:p>
            <a:pPr algn="ctr"/>
            <a:r>
              <a:rPr lang="en-US" sz="4000" b="1" dirty="0"/>
              <a:t>APPENDIX</a:t>
            </a:r>
          </a:p>
        </p:txBody>
      </p:sp>
      <p:sp>
        <p:nvSpPr>
          <p:cNvPr id="19" name="TextBox 18">
            <a:extLst>
              <a:ext uri="{FF2B5EF4-FFF2-40B4-BE49-F238E27FC236}">
                <a16:creationId xmlns:a16="http://schemas.microsoft.com/office/drawing/2014/main" id="{C04ED6E2-7341-8684-70AF-C381A9913F39}"/>
              </a:ext>
            </a:extLst>
          </p:cNvPr>
          <p:cNvSpPr txBox="1"/>
          <p:nvPr/>
        </p:nvSpPr>
        <p:spPr>
          <a:xfrm>
            <a:off x="1139757" y="1695902"/>
            <a:ext cx="8600661" cy="369332"/>
          </a:xfrm>
          <a:prstGeom prst="rect">
            <a:avLst/>
          </a:prstGeom>
          <a:noFill/>
        </p:spPr>
        <p:txBody>
          <a:bodyPr wrap="square" rtlCol="0">
            <a:spAutoFit/>
          </a:bodyPr>
          <a:lstStyle/>
          <a:p>
            <a:r>
              <a:rPr lang="en-US" b="1" dirty="0"/>
              <a:t>O</a:t>
            </a:r>
            <a:r>
              <a:rPr lang="en-NG" b="1" dirty="0"/>
              <a:t>ther KPI included in this Report</a:t>
            </a:r>
          </a:p>
        </p:txBody>
      </p:sp>
    </p:spTree>
    <p:extLst>
      <p:ext uri="{BB962C8B-B14F-4D97-AF65-F5344CB8AC3E}">
        <p14:creationId xmlns:p14="http://schemas.microsoft.com/office/powerpoint/2010/main" val="161482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3687" y="530087"/>
            <a:ext cx="6970643" cy="707886"/>
          </a:xfrm>
          <a:prstGeom prst="rect">
            <a:avLst/>
          </a:prstGeom>
          <a:noFill/>
        </p:spPr>
        <p:txBody>
          <a:bodyPr wrap="square" rtlCol="0">
            <a:spAutoFit/>
          </a:bodyPr>
          <a:lstStyle/>
          <a:p>
            <a:pPr algn="ctr"/>
            <a:r>
              <a:rPr lang="en-US" sz="4000" b="1" dirty="0"/>
              <a:t>TABLE OF CONTENT</a:t>
            </a:r>
          </a:p>
        </p:txBody>
      </p:sp>
      <p:sp>
        <p:nvSpPr>
          <p:cNvPr id="5" name="TextBox 4"/>
          <p:cNvSpPr txBox="1"/>
          <p:nvPr/>
        </p:nvSpPr>
        <p:spPr>
          <a:xfrm>
            <a:off x="1024129" y="2120348"/>
            <a:ext cx="1950972" cy="523220"/>
          </a:xfrm>
          <a:prstGeom prst="rect">
            <a:avLst/>
          </a:prstGeom>
          <a:solidFill>
            <a:srgbClr val="C00000"/>
          </a:solidFill>
        </p:spPr>
        <p:txBody>
          <a:bodyPr wrap="square" rtlCol="0">
            <a:spAutoFit/>
          </a:bodyPr>
          <a:lstStyle/>
          <a:p>
            <a:r>
              <a:rPr lang="en-US" sz="2800" dirty="0">
                <a:solidFill>
                  <a:schemeClr val="bg1"/>
                </a:solidFill>
              </a:rPr>
              <a:t>01</a:t>
            </a:r>
            <a:r>
              <a:rPr lang="en-US" sz="1400" dirty="0">
                <a:solidFill>
                  <a:schemeClr val="bg1"/>
                </a:solidFill>
              </a:rPr>
              <a:t>OBJECTIVES</a:t>
            </a:r>
            <a:r>
              <a:rPr lang="en-US" sz="1600" dirty="0">
                <a:solidFill>
                  <a:schemeClr val="bg1"/>
                </a:solidFill>
              </a:rPr>
              <a:t> </a:t>
            </a:r>
          </a:p>
        </p:txBody>
      </p:sp>
      <p:sp>
        <p:nvSpPr>
          <p:cNvPr id="6" name="TextBox 5"/>
          <p:cNvSpPr txBox="1"/>
          <p:nvPr/>
        </p:nvSpPr>
        <p:spPr>
          <a:xfrm>
            <a:off x="3177207" y="2158819"/>
            <a:ext cx="1557131" cy="938719"/>
          </a:xfrm>
          <a:prstGeom prst="rect">
            <a:avLst/>
          </a:prstGeom>
          <a:solidFill>
            <a:schemeClr val="accent2">
              <a:lumMod val="60000"/>
              <a:lumOff val="40000"/>
            </a:schemeClr>
          </a:solidFill>
        </p:spPr>
        <p:txBody>
          <a:bodyPr wrap="square" rtlCol="0" anchor="ctr">
            <a:spAutoFit/>
          </a:bodyPr>
          <a:lstStyle/>
          <a:p>
            <a:r>
              <a:rPr lang="en-US" sz="2800" dirty="0">
                <a:solidFill>
                  <a:schemeClr val="bg1"/>
                </a:solidFill>
              </a:rPr>
              <a:t>02</a:t>
            </a:r>
          </a:p>
          <a:p>
            <a:r>
              <a:rPr lang="en-US" sz="1400" dirty="0">
                <a:solidFill>
                  <a:schemeClr val="bg1"/>
                </a:solidFill>
              </a:rPr>
              <a:t>APPROACH &amp; </a:t>
            </a:r>
            <a:r>
              <a:rPr lang="en-US" sz="1300" dirty="0">
                <a:solidFill>
                  <a:schemeClr val="bg1"/>
                </a:solidFill>
              </a:rPr>
              <a:t>METHODOLOGY</a:t>
            </a:r>
          </a:p>
        </p:txBody>
      </p:sp>
      <p:sp>
        <p:nvSpPr>
          <p:cNvPr id="8" name="TextBox 7"/>
          <p:cNvSpPr txBox="1"/>
          <p:nvPr/>
        </p:nvSpPr>
        <p:spPr>
          <a:xfrm>
            <a:off x="4936444" y="2126976"/>
            <a:ext cx="1537252" cy="954107"/>
          </a:xfrm>
          <a:prstGeom prst="rect">
            <a:avLst/>
          </a:prstGeom>
          <a:solidFill>
            <a:schemeClr val="accent2"/>
          </a:solidFill>
        </p:spPr>
        <p:txBody>
          <a:bodyPr wrap="square" rtlCol="0">
            <a:spAutoFit/>
          </a:bodyPr>
          <a:lstStyle/>
          <a:p>
            <a:r>
              <a:rPr lang="en-US" sz="2800" dirty="0">
                <a:solidFill>
                  <a:schemeClr val="bg1"/>
                </a:solidFill>
              </a:rPr>
              <a:t>03</a:t>
            </a:r>
            <a:br>
              <a:rPr lang="en-US" sz="2800" dirty="0">
                <a:solidFill>
                  <a:schemeClr val="bg1"/>
                </a:solidFill>
              </a:rPr>
            </a:br>
            <a:r>
              <a:rPr lang="en-US" sz="1400" dirty="0">
                <a:solidFill>
                  <a:schemeClr val="bg1"/>
                </a:solidFill>
              </a:rPr>
              <a:t>KEY KPI DASHBOARD</a:t>
            </a:r>
          </a:p>
        </p:txBody>
      </p:sp>
      <p:sp>
        <p:nvSpPr>
          <p:cNvPr id="9" name="TextBox 8"/>
          <p:cNvSpPr txBox="1"/>
          <p:nvPr/>
        </p:nvSpPr>
        <p:spPr>
          <a:xfrm>
            <a:off x="6831496" y="2097684"/>
            <a:ext cx="1848665" cy="1015663"/>
          </a:xfrm>
          <a:prstGeom prst="rect">
            <a:avLst/>
          </a:prstGeom>
          <a:solidFill>
            <a:schemeClr val="accent4">
              <a:lumMod val="60000"/>
              <a:lumOff val="40000"/>
            </a:schemeClr>
          </a:solidFill>
        </p:spPr>
        <p:txBody>
          <a:bodyPr wrap="square" rtlCol="0">
            <a:spAutoFit/>
          </a:bodyPr>
          <a:lstStyle/>
          <a:p>
            <a:r>
              <a:rPr lang="en-US" sz="2800" dirty="0">
                <a:solidFill>
                  <a:schemeClr val="bg1"/>
                </a:solidFill>
              </a:rPr>
              <a:t>04</a:t>
            </a:r>
            <a:br>
              <a:rPr lang="en-US" sz="2800" dirty="0">
                <a:solidFill>
                  <a:schemeClr val="bg1"/>
                </a:solidFill>
              </a:rPr>
            </a:br>
            <a:r>
              <a:rPr lang="en-US" sz="1600" dirty="0">
                <a:solidFill>
                  <a:schemeClr val="bg1"/>
                </a:solidFill>
              </a:rPr>
              <a:t>INSIGHTS &amp; OBSERVATION</a:t>
            </a:r>
          </a:p>
        </p:txBody>
      </p:sp>
      <p:sp>
        <p:nvSpPr>
          <p:cNvPr id="10" name="TextBox 9"/>
          <p:cNvSpPr txBox="1"/>
          <p:nvPr/>
        </p:nvSpPr>
        <p:spPr>
          <a:xfrm>
            <a:off x="9037961" y="2120348"/>
            <a:ext cx="2292648" cy="738664"/>
          </a:xfrm>
          <a:prstGeom prst="rect">
            <a:avLst/>
          </a:prstGeom>
          <a:solidFill>
            <a:schemeClr val="accent4">
              <a:lumMod val="75000"/>
            </a:schemeClr>
          </a:solidFill>
        </p:spPr>
        <p:txBody>
          <a:bodyPr wrap="square" rtlCol="0">
            <a:spAutoFit/>
          </a:bodyPr>
          <a:lstStyle/>
          <a:p>
            <a:r>
              <a:rPr lang="en-US" sz="2800" dirty="0">
                <a:solidFill>
                  <a:schemeClr val="bg1"/>
                </a:solidFill>
              </a:rPr>
              <a:t>05 </a:t>
            </a:r>
            <a:r>
              <a:rPr lang="en-US" sz="1400" dirty="0">
                <a:solidFill>
                  <a:schemeClr val="bg1"/>
                </a:solidFill>
              </a:rPr>
              <a:t>CONCLUSIONS &amp;</a:t>
            </a:r>
            <a:br>
              <a:rPr lang="en-US" sz="1400" dirty="0">
                <a:solidFill>
                  <a:schemeClr val="bg1"/>
                </a:solidFill>
              </a:rPr>
            </a:br>
            <a:r>
              <a:rPr lang="en-US" sz="1400" dirty="0">
                <a:solidFill>
                  <a:schemeClr val="bg1"/>
                </a:solidFill>
              </a:rPr>
              <a:t>RECOMMENDATIONS</a:t>
            </a:r>
          </a:p>
        </p:txBody>
      </p:sp>
    </p:spTree>
    <p:extLst>
      <p:ext uri="{BB962C8B-B14F-4D97-AF65-F5344CB8AC3E}">
        <p14:creationId xmlns:p14="http://schemas.microsoft.com/office/powerpoint/2010/main" val="2207995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6278" y="2915478"/>
            <a:ext cx="8600661" cy="707886"/>
          </a:xfrm>
          <a:prstGeom prst="rect">
            <a:avLst/>
          </a:prstGeom>
          <a:noFill/>
        </p:spPr>
        <p:txBody>
          <a:bodyPr wrap="square" rtlCol="0">
            <a:spAutoFit/>
          </a:bodyPr>
          <a:lstStyle/>
          <a:p>
            <a:pPr algn="ctr"/>
            <a:r>
              <a:rPr lang="en-US" sz="4000" b="1" dirty="0"/>
              <a:t>THANK YOU</a:t>
            </a:r>
          </a:p>
        </p:txBody>
      </p:sp>
    </p:spTree>
    <p:extLst>
      <p:ext uri="{BB962C8B-B14F-4D97-AF65-F5344CB8AC3E}">
        <p14:creationId xmlns:p14="http://schemas.microsoft.com/office/powerpoint/2010/main" val="351572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56522" y="524566"/>
            <a:ext cx="8600661" cy="707886"/>
          </a:xfrm>
          <a:prstGeom prst="rect">
            <a:avLst/>
          </a:prstGeom>
          <a:noFill/>
        </p:spPr>
        <p:txBody>
          <a:bodyPr wrap="square" rtlCol="0">
            <a:spAutoFit/>
          </a:bodyPr>
          <a:lstStyle/>
          <a:p>
            <a:pPr algn="ctr"/>
            <a:r>
              <a:rPr lang="en-US" sz="4000" b="1" dirty="0"/>
              <a:t>OBJECTIVES</a:t>
            </a:r>
          </a:p>
        </p:txBody>
      </p:sp>
      <p:sp>
        <p:nvSpPr>
          <p:cNvPr id="5" name="TextBox 4"/>
          <p:cNvSpPr txBox="1"/>
          <p:nvPr/>
        </p:nvSpPr>
        <p:spPr>
          <a:xfrm>
            <a:off x="769434" y="2679517"/>
            <a:ext cx="11011748" cy="2862322"/>
          </a:xfrm>
          <a:prstGeom prst="rect">
            <a:avLst/>
          </a:prstGeom>
          <a:noFill/>
        </p:spPr>
        <p:txBody>
          <a:bodyPr wrap="square" rtlCol="0">
            <a:spAutoFit/>
          </a:bodyPr>
          <a:lstStyle/>
          <a:p>
            <a:pPr>
              <a:buFont typeface="Arial" panose="020B0604020202020204" pitchFamily="34" charset="0"/>
              <a:buChar char="•"/>
            </a:pPr>
            <a:r>
              <a:rPr lang="en-US" sz="2000" dirty="0"/>
              <a:t>Identify 4 key growth and revenue KPI.</a:t>
            </a:r>
          </a:p>
          <a:p>
            <a:pPr>
              <a:buFont typeface="Arial" panose="020B0604020202020204" pitchFamily="34" charset="0"/>
              <a:buChar char="•"/>
            </a:pPr>
            <a:endParaRPr lang="en-US" sz="2000" dirty="0"/>
          </a:p>
          <a:p>
            <a:pPr>
              <a:buFont typeface="Arial" panose="020B0604020202020204" pitchFamily="34" charset="0"/>
              <a:buChar char="•"/>
            </a:pPr>
            <a:r>
              <a:rPr lang="en-US" sz="2000" dirty="0"/>
              <a:t>Explain their impact on business performance.</a:t>
            </a:r>
          </a:p>
          <a:p>
            <a:endParaRPr lang="en-US" sz="2000" dirty="0"/>
          </a:p>
          <a:p>
            <a:pPr>
              <a:buFont typeface="Arial" panose="020B0604020202020204" pitchFamily="34" charset="0"/>
              <a:buChar char="•"/>
            </a:pPr>
            <a:r>
              <a:rPr lang="en-US" sz="2000" dirty="0"/>
              <a:t>Highlight trends and actionable insights.</a:t>
            </a:r>
          </a:p>
          <a:p>
            <a:endParaRPr lang="en-US" sz="2000" dirty="0"/>
          </a:p>
          <a:p>
            <a:pPr>
              <a:buFont typeface="Arial" panose="020B0604020202020204" pitchFamily="34" charset="0"/>
              <a:buChar char="•"/>
            </a:pPr>
            <a:r>
              <a:rPr lang="en-US" sz="2000" dirty="0"/>
              <a:t>Support data-driven decisions for marketing, product, and customer growth.</a:t>
            </a:r>
          </a:p>
          <a:p>
            <a:endParaRPr lang="en-US" sz="2000" dirty="0"/>
          </a:p>
          <a:p>
            <a:r>
              <a:rPr lang="en-US" sz="2000" dirty="0"/>
              <a:t>This analysis helps focus on metrics that drive sustainable growth. </a:t>
            </a:r>
          </a:p>
        </p:txBody>
      </p:sp>
      <p:sp>
        <p:nvSpPr>
          <p:cNvPr id="3" name="TextBox 2">
            <a:extLst>
              <a:ext uri="{FF2B5EF4-FFF2-40B4-BE49-F238E27FC236}">
                <a16:creationId xmlns:a16="http://schemas.microsoft.com/office/drawing/2014/main" id="{BAB60764-C81F-392F-6DC5-EB4FA030D888}"/>
              </a:ext>
            </a:extLst>
          </p:cNvPr>
          <p:cNvSpPr txBox="1"/>
          <p:nvPr/>
        </p:nvSpPr>
        <p:spPr>
          <a:xfrm>
            <a:off x="1051022" y="1617697"/>
            <a:ext cx="9574306" cy="707886"/>
          </a:xfrm>
          <a:prstGeom prst="rect">
            <a:avLst/>
          </a:prstGeom>
          <a:noFill/>
        </p:spPr>
        <p:txBody>
          <a:bodyPr wrap="square" rtlCol="0">
            <a:spAutoFit/>
          </a:bodyPr>
          <a:lstStyle/>
          <a:p>
            <a:r>
              <a:rPr lang="en-US" sz="2000" b="1" dirty="0"/>
              <a:t>This analysis aims to uncover key insights into the business performance of Kuda over the past 16 months: </a:t>
            </a:r>
            <a:r>
              <a:rPr lang="en-US" sz="2000" dirty="0"/>
              <a:t> Specifically, the goal is to</a:t>
            </a:r>
            <a:endParaRPr lang="en-NG" sz="2000" b="1" dirty="0"/>
          </a:p>
        </p:txBody>
      </p:sp>
    </p:spTree>
    <p:extLst>
      <p:ext uri="{BB962C8B-B14F-4D97-AF65-F5344CB8AC3E}">
        <p14:creationId xmlns:p14="http://schemas.microsoft.com/office/powerpoint/2010/main" val="4267102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92808" y="-29013"/>
            <a:ext cx="8778239"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extLst>
              <p:ext uri="{D42A27DB-BD31-4B8C-83A1-F6EECF244321}">
                <p14:modId xmlns:p14="http://schemas.microsoft.com/office/powerpoint/2010/main" val="1221146139"/>
              </p:ext>
            </p:extLst>
          </p:nvPr>
        </p:nvGraphicFramePr>
        <p:xfrm>
          <a:off x="692726" y="817418"/>
          <a:ext cx="10903528" cy="5389418"/>
        </p:xfrm>
        <a:graphic>
          <a:graphicData uri="http://schemas.openxmlformats.org/drawingml/2006/table">
            <a:tbl>
              <a:tblPr firstRow="1" bandRow="1">
                <a:tableStyleId>{5C22544A-7EE6-4342-B048-85BDC9FD1C3A}</a:tableStyleId>
              </a:tblPr>
              <a:tblGrid>
                <a:gridCol w="5451764">
                  <a:extLst>
                    <a:ext uri="{9D8B030D-6E8A-4147-A177-3AD203B41FA5}">
                      <a16:colId xmlns:a16="http://schemas.microsoft.com/office/drawing/2014/main" val="737444499"/>
                    </a:ext>
                  </a:extLst>
                </a:gridCol>
                <a:gridCol w="5451764">
                  <a:extLst>
                    <a:ext uri="{9D8B030D-6E8A-4147-A177-3AD203B41FA5}">
                      <a16:colId xmlns:a16="http://schemas.microsoft.com/office/drawing/2014/main" val="2255459473"/>
                    </a:ext>
                  </a:extLst>
                </a:gridCol>
              </a:tblGrid>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29518333"/>
                  </a:ext>
                </a:extLst>
              </a:tr>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36136757"/>
                  </a:ext>
                </a:extLst>
              </a:tr>
            </a:tbl>
          </a:graphicData>
        </a:graphic>
      </p:graphicFrame>
      <p:pic>
        <p:nvPicPr>
          <p:cNvPr id="5" name="Content Placeholder 4">
            <a:extLst>
              <a:ext uri="{FF2B5EF4-FFF2-40B4-BE49-F238E27FC236}">
                <a16:creationId xmlns:a16="http://schemas.microsoft.com/office/drawing/2014/main" id="{C34C7A22-DFFF-5B3F-8856-1C23A18D72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656" y="2870523"/>
            <a:ext cx="8275327" cy="2440779"/>
          </a:xfrm>
        </p:spPr>
      </p:pic>
      <p:sp>
        <p:nvSpPr>
          <p:cNvPr id="6" name="TextBox 5">
            <a:extLst>
              <a:ext uri="{FF2B5EF4-FFF2-40B4-BE49-F238E27FC236}">
                <a16:creationId xmlns:a16="http://schemas.microsoft.com/office/drawing/2014/main" id="{2ABADB06-83E7-0625-274C-F713D51D005E}"/>
              </a:ext>
            </a:extLst>
          </p:cNvPr>
          <p:cNvSpPr txBox="1"/>
          <p:nvPr/>
        </p:nvSpPr>
        <p:spPr>
          <a:xfrm>
            <a:off x="1655063" y="815121"/>
            <a:ext cx="8208785" cy="769441"/>
          </a:xfrm>
          <a:prstGeom prst="rect">
            <a:avLst/>
          </a:prstGeom>
          <a:noFill/>
        </p:spPr>
        <p:txBody>
          <a:bodyPr wrap="square" rtlCol="0">
            <a:spAutoFit/>
          </a:bodyPr>
          <a:lstStyle/>
          <a:p>
            <a:pPr algn="ctr"/>
            <a:r>
              <a:rPr lang="en-NG" sz="4400" dirty="0">
                <a:solidFill>
                  <a:srgbClr val="0070C0"/>
                </a:solidFill>
              </a:rPr>
              <a:t>REPORT SUMMARY</a:t>
            </a:r>
          </a:p>
        </p:txBody>
      </p:sp>
      <p:pic>
        <p:nvPicPr>
          <p:cNvPr id="9" name="Picture 8">
            <a:extLst>
              <a:ext uri="{FF2B5EF4-FFF2-40B4-BE49-F238E27FC236}">
                <a16:creationId xmlns:a16="http://schemas.microsoft.com/office/drawing/2014/main" id="{7D8F3C6A-9EE7-081D-56A3-161A0048EBA4}"/>
              </a:ext>
            </a:extLst>
          </p:cNvPr>
          <p:cNvPicPr>
            <a:picLocks noChangeAspect="1"/>
          </p:cNvPicPr>
          <p:nvPr/>
        </p:nvPicPr>
        <p:blipFill>
          <a:blip r:embed="rId3"/>
          <a:stretch>
            <a:fillRect/>
          </a:stretch>
        </p:blipFill>
        <p:spPr>
          <a:xfrm>
            <a:off x="1669656" y="1887167"/>
            <a:ext cx="2249424" cy="1216004"/>
          </a:xfrm>
          <a:prstGeom prst="rect">
            <a:avLst/>
          </a:prstGeom>
        </p:spPr>
      </p:pic>
      <p:pic>
        <p:nvPicPr>
          <p:cNvPr id="10" name="Picture 9">
            <a:extLst>
              <a:ext uri="{FF2B5EF4-FFF2-40B4-BE49-F238E27FC236}">
                <a16:creationId xmlns:a16="http://schemas.microsoft.com/office/drawing/2014/main" id="{C9990EC3-6AD9-296C-C555-10B9478C63A2}"/>
              </a:ext>
            </a:extLst>
          </p:cNvPr>
          <p:cNvPicPr>
            <a:picLocks noChangeAspect="1"/>
          </p:cNvPicPr>
          <p:nvPr/>
        </p:nvPicPr>
        <p:blipFill>
          <a:blip r:embed="rId4"/>
          <a:stretch>
            <a:fillRect/>
          </a:stretch>
        </p:blipFill>
        <p:spPr>
          <a:xfrm>
            <a:off x="3912280" y="1819072"/>
            <a:ext cx="3347473" cy="1334649"/>
          </a:xfrm>
          <a:prstGeom prst="rect">
            <a:avLst/>
          </a:prstGeom>
        </p:spPr>
      </p:pic>
      <p:pic>
        <p:nvPicPr>
          <p:cNvPr id="11" name="Picture 10">
            <a:extLst>
              <a:ext uri="{FF2B5EF4-FFF2-40B4-BE49-F238E27FC236}">
                <a16:creationId xmlns:a16="http://schemas.microsoft.com/office/drawing/2014/main" id="{EB685A4D-C112-A598-4C22-EA23BE1A7D5B}"/>
              </a:ext>
            </a:extLst>
          </p:cNvPr>
          <p:cNvPicPr>
            <a:picLocks noChangeAspect="1"/>
          </p:cNvPicPr>
          <p:nvPr/>
        </p:nvPicPr>
        <p:blipFill>
          <a:blip r:embed="rId5"/>
          <a:stretch>
            <a:fillRect/>
          </a:stretch>
        </p:blipFill>
        <p:spPr>
          <a:xfrm>
            <a:off x="7310290" y="1911665"/>
            <a:ext cx="2553559" cy="1075434"/>
          </a:xfrm>
          <a:prstGeom prst="rect">
            <a:avLst/>
          </a:prstGeom>
        </p:spPr>
      </p:pic>
      <p:pic>
        <p:nvPicPr>
          <p:cNvPr id="13" name="Picture 12">
            <a:extLst>
              <a:ext uri="{FF2B5EF4-FFF2-40B4-BE49-F238E27FC236}">
                <a16:creationId xmlns:a16="http://schemas.microsoft.com/office/drawing/2014/main" id="{2CA94125-2B3B-0B9D-21DB-2B9A0EB24194}"/>
              </a:ext>
            </a:extLst>
          </p:cNvPr>
          <p:cNvPicPr>
            <a:picLocks noChangeAspect="1"/>
          </p:cNvPicPr>
          <p:nvPr/>
        </p:nvPicPr>
        <p:blipFill>
          <a:blip r:embed="rId6"/>
          <a:stretch>
            <a:fillRect/>
          </a:stretch>
        </p:blipFill>
        <p:spPr>
          <a:xfrm>
            <a:off x="1703217" y="2947231"/>
            <a:ext cx="7772400" cy="2763204"/>
          </a:xfrm>
          <a:prstGeom prst="rect">
            <a:avLst/>
          </a:prstGeom>
        </p:spPr>
      </p:pic>
    </p:spTree>
    <p:extLst>
      <p:ext uri="{BB962C8B-B14F-4D97-AF65-F5344CB8AC3E}">
        <p14:creationId xmlns:p14="http://schemas.microsoft.com/office/powerpoint/2010/main" val="1723144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92808" y="-29013"/>
            <a:ext cx="8778239"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nvGraphicFramePr>
        <p:xfrm>
          <a:off x="692726" y="817418"/>
          <a:ext cx="10903528" cy="5389418"/>
        </p:xfrm>
        <a:graphic>
          <a:graphicData uri="http://schemas.openxmlformats.org/drawingml/2006/table">
            <a:tbl>
              <a:tblPr firstRow="1" bandRow="1">
                <a:tableStyleId>{5C22544A-7EE6-4342-B048-85BDC9FD1C3A}</a:tableStyleId>
              </a:tblPr>
              <a:tblGrid>
                <a:gridCol w="5451764">
                  <a:extLst>
                    <a:ext uri="{9D8B030D-6E8A-4147-A177-3AD203B41FA5}">
                      <a16:colId xmlns:a16="http://schemas.microsoft.com/office/drawing/2014/main" val="737444499"/>
                    </a:ext>
                  </a:extLst>
                </a:gridCol>
                <a:gridCol w="5451764">
                  <a:extLst>
                    <a:ext uri="{9D8B030D-6E8A-4147-A177-3AD203B41FA5}">
                      <a16:colId xmlns:a16="http://schemas.microsoft.com/office/drawing/2014/main" val="2255459473"/>
                    </a:ext>
                  </a:extLst>
                </a:gridCol>
              </a:tblGrid>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29518333"/>
                  </a:ext>
                </a:extLst>
              </a:tr>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36136757"/>
                  </a:ext>
                </a:extLst>
              </a:tr>
            </a:tbl>
          </a:graphicData>
        </a:graphic>
      </p:graphicFrame>
      <p:pic>
        <p:nvPicPr>
          <p:cNvPr id="3" name="Picture 2">
            <a:extLst>
              <a:ext uri="{FF2B5EF4-FFF2-40B4-BE49-F238E27FC236}">
                <a16:creationId xmlns:a16="http://schemas.microsoft.com/office/drawing/2014/main" id="{5E5FE5D5-92A2-F7A8-ED6F-FC5F487722AD}"/>
              </a:ext>
            </a:extLst>
          </p:cNvPr>
          <p:cNvPicPr>
            <a:picLocks noChangeAspect="1"/>
          </p:cNvPicPr>
          <p:nvPr/>
        </p:nvPicPr>
        <p:blipFill>
          <a:blip r:embed="rId2"/>
          <a:stretch>
            <a:fillRect/>
          </a:stretch>
        </p:blipFill>
        <p:spPr>
          <a:xfrm>
            <a:off x="644236" y="651164"/>
            <a:ext cx="10903528" cy="5389418"/>
          </a:xfrm>
          <a:prstGeom prst="rect">
            <a:avLst/>
          </a:prstGeom>
        </p:spPr>
      </p:pic>
    </p:spTree>
    <p:extLst>
      <p:ext uri="{BB962C8B-B14F-4D97-AF65-F5344CB8AC3E}">
        <p14:creationId xmlns:p14="http://schemas.microsoft.com/office/powerpoint/2010/main" val="3770695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3040" y="0"/>
            <a:ext cx="9363456"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extLst>
              <p:ext uri="{D42A27DB-BD31-4B8C-83A1-F6EECF244321}">
                <p14:modId xmlns:p14="http://schemas.microsoft.com/office/powerpoint/2010/main" val="2624536972"/>
              </p:ext>
            </p:extLst>
          </p:nvPr>
        </p:nvGraphicFramePr>
        <p:xfrm>
          <a:off x="694944" y="566928"/>
          <a:ext cx="10901310" cy="5639908"/>
        </p:xfrm>
        <a:graphic>
          <a:graphicData uri="http://schemas.openxmlformats.org/drawingml/2006/table">
            <a:tbl>
              <a:tblPr firstRow="1" bandRow="1">
                <a:tableStyleId>{5C22544A-7EE6-4342-B048-85BDC9FD1C3A}</a:tableStyleId>
              </a:tblPr>
              <a:tblGrid>
                <a:gridCol w="5450655">
                  <a:extLst>
                    <a:ext uri="{9D8B030D-6E8A-4147-A177-3AD203B41FA5}">
                      <a16:colId xmlns:a16="http://schemas.microsoft.com/office/drawing/2014/main" val="737444499"/>
                    </a:ext>
                  </a:extLst>
                </a:gridCol>
                <a:gridCol w="5450655">
                  <a:extLst>
                    <a:ext uri="{9D8B030D-6E8A-4147-A177-3AD203B41FA5}">
                      <a16:colId xmlns:a16="http://schemas.microsoft.com/office/drawing/2014/main" val="2255459473"/>
                    </a:ext>
                  </a:extLst>
                </a:gridCol>
              </a:tblGrid>
              <a:tr h="28199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ffectLst/>
                      </a:endParaRPr>
                    </a:p>
                  </a:txBody>
                  <a:tcPr>
                    <a:noFill/>
                  </a:tcPr>
                </a:tc>
                <a:tc>
                  <a:txBody>
                    <a:bodyPr/>
                    <a:lstStyle/>
                    <a:p>
                      <a:endParaRPr lang="en-US" dirty="0">
                        <a:solidFill>
                          <a:schemeClr val="tx1"/>
                        </a:solidFill>
                      </a:endParaRPr>
                    </a:p>
                  </a:txBody>
                  <a:tcPr>
                    <a:noFill/>
                  </a:tcPr>
                </a:tc>
                <a:extLst>
                  <a:ext uri="{0D108BD9-81ED-4DB2-BD59-A6C34878D82A}">
                    <a16:rowId xmlns:a16="http://schemas.microsoft.com/office/drawing/2014/main" val="2629518333"/>
                  </a:ext>
                </a:extLst>
              </a:tr>
              <a:tr h="2819954">
                <a:tc>
                  <a:txBody>
                    <a:bodyPr/>
                    <a:lstStyle/>
                    <a:p>
                      <a:endParaRPr lang="en-US" dirty="0">
                        <a:solidFill>
                          <a:schemeClr val="tx1"/>
                        </a:solidFill>
                      </a:endParaRPr>
                    </a:p>
                  </a:txBody>
                  <a:tcPr>
                    <a:noFill/>
                  </a:tcPr>
                </a:tc>
                <a:tc>
                  <a:txBody>
                    <a:bodyPr/>
                    <a:lstStyle/>
                    <a:p>
                      <a:endParaRPr lang="en-US" dirty="0">
                        <a:solidFill>
                          <a:schemeClr val="tx1"/>
                        </a:solidFill>
                      </a:endParaRPr>
                    </a:p>
                  </a:txBody>
                  <a:tcPr>
                    <a:noFill/>
                  </a:tcPr>
                </a:tc>
                <a:extLst>
                  <a:ext uri="{0D108BD9-81ED-4DB2-BD59-A6C34878D82A}">
                    <a16:rowId xmlns:a16="http://schemas.microsoft.com/office/drawing/2014/main" val="2636136757"/>
                  </a:ext>
                </a:extLst>
              </a:tr>
            </a:tbl>
          </a:graphicData>
        </a:graphic>
      </p:graphicFrame>
      <p:sp>
        <p:nvSpPr>
          <p:cNvPr id="2" name="TextBox 1">
            <a:extLst>
              <a:ext uri="{FF2B5EF4-FFF2-40B4-BE49-F238E27FC236}">
                <a16:creationId xmlns:a16="http://schemas.microsoft.com/office/drawing/2014/main" id="{3883A035-8856-0183-8D72-7A22BA0E2BFD}"/>
              </a:ext>
            </a:extLst>
          </p:cNvPr>
          <p:cNvSpPr txBox="1"/>
          <p:nvPr/>
        </p:nvSpPr>
        <p:spPr>
          <a:xfrm>
            <a:off x="1340705" y="4544841"/>
            <a:ext cx="8923157"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a:t>
            </a:r>
            <a:r>
              <a:rPr lang="en-US" sz="1800" kern="1200" dirty="0">
                <a:solidFill>
                  <a:schemeClr val="tx1"/>
                </a:solidFill>
                <a:effectLst/>
                <a:latin typeface="+mn-lt"/>
                <a:ea typeface="+mn-ea"/>
                <a:cs typeface="+mn-cs"/>
              </a:rPr>
              <a:t> Monthly Active User base has grown steadily from 40,000 to over 440,000 in the last 16 months, representing a sustained upward trend in user engagement.</a:t>
            </a:r>
            <a:endParaRPr lang="en-US" dirty="0">
              <a:solidFill>
                <a:schemeClr val="tx1"/>
              </a:solidFill>
              <a:effectLst/>
            </a:endParaRPr>
          </a:p>
          <a:p>
            <a:endParaRPr lang="en-NG" dirty="0"/>
          </a:p>
        </p:txBody>
      </p:sp>
      <p:sp>
        <p:nvSpPr>
          <p:cNvPr id="3" name="TextBox 2">
            <a:extLst>
              <a:ext uri="{FF2B5EF4-FFF2-40B4-BE49-F238E27FC236}">
                <a16:creationId xmlns:a16="http://schemas.microsoft.com/office/drawing/2014/main" id="{2DD6491C-DCC9-485F-9B19-B537094B3586}"/>
              </a:ext>
            </a:extLst>
          </p:cNvPr>
          <p:cNvSpPr txBox="1"/>
          <p:nvPr/>
        </p:nvSpPr>
        <p:spPr>
          <a:xfrm>
            <a:off x="1463040" y="646331"/>
            <a:ext cx="5202936" cy="369332"/>
          </a:xfrm>
          <a:prstGeom prst="rect">
            <a:avLst/>
          </a:prstGeom>
          <a:noFill/>
        </p:spPr>
        <p:txBody>
          <a:bodyPr wrap="square" rtlCol="0">
            <a:spAutoFit/>
          </a:bodyPr>
          <a:lstStyle/>
          <a:p>
            <a:r>
              <a:rPr lang="en-NG" b="1" dirty="0"/>
              <a:t>Why MAU Over time Mattters</a:t>
            </a:r>
          </a:p>
        </p:txBody>
      </p:sp>
      <p:sp>
        <p:nvSpPr>
          <p:cNvPr id="5" name="TextBox 4">
            <a:extLst>
              <a:ext uri="{FF2B5EF4-FFF2-40B4-BE49-F238E27FC236}">
                <a16:creationId xmlns:a16="http://schemas.microsoft.com/office/drawing/2014/main" id="{B93DE88B-107E-9D41-C742-E8D7801B003D}"/>
              </a:ext>
            </a:extLst>
          </p:cNvPr>
          <p:cNvSpPr txBox="1"/>
          <p:nvPr/>
        </p:nvSpPr>
        <p:spPr>
          <a:xfrm>
            <a:off x="1463040" y="2087571"/>
            <a:ext cx="3776472" cy="369332"/>
          </a:xfrm>
          <a:prstGeom prst="rect">
            <a:avLst/>
          </a:prstGeom>
          <a:noFill/>
        </p:spPr>
        <p:txBody>
          <a:bodyPr wrap="square" rtlCol="0">
            <a:spAutoFit/>
          </a:bodyPr>
          <a:lstStyle/>
          <a:p>
            <a:r>
              <a:rPr lang="en-NG" b="1" dirty="0"/>
              <a:t>How it was Calculated </a:t>
            </a:r>
          </a:p>
        </p:txBody>
      </p:sp>
      <p:sp>
        <p:nvSpPr>
          <p:cNvPr id="9" name="TextBox 8">
            <a:extLst>
              <a:ext uri="{FF2B5EF4-FFF2-40B4-BE49-F238E27FC236}">
                <a16:creationId xmlns:a16="http://schemas.microsoft.com/office/drawing/2014/main" id="{67D614A3-59E4-ABE8-1F86-D0CFD13341E5}"/>
              </a:ext>
            </a:extLst>
          </p:cNvPr>
          <p:cNvSpPr txBox="1"/>
          <p:nvPr/>
        </p:nvSpPr>
        <p:spPr>
          <a:xfrm>
            <a:off x="1413857" y="1033362"/>
            <a:ext cx="9738360" cy="1200329"/>
          </a:xfrm>
          <a:prstGeom prst="rect">
            <a:avLst/>
          </a:prstGeom>
          <a:noFill/>
        </p:spPr>
        <p:txBody>
          <a:bodyPr wrap="square" rtlCol="0">
            <a:spAutoFit/>
          </a:bodyPr>
          <a:lstStyle/>
          <a:p>
            <a:pPr marL="285750" indent="-285750">
              <a:buFont typeface="Arial" panose="020B0604020202020204" pitchFamily="34" charset="0"/>
              <a:buChar char="•"/>
            </a:pPr>
            <a:r>
              <a:rPr lang="en-NG" dirty="0"/>
              <a:t>MAU over time is a core growth metric to know if the company is acquiring and keeping users.</a:t>
            </a:r>
          </a:p>
          <a:p>
            <a:pPr marL="285750" indent="-285750">
              <a:buFont typeface="Arial" panose="020B0604020202020204" pitchFamily="34" charset="0"/>
              <a:buChar char="•"/>
            </a:pPr>
            <a:r>
              <a:rPr lang="en-US" dirty="0"/>
              <a:t>As a Growth Data Analyst, MAUs is a </a:t>
            </a:r>
            <a:r>
              <a:rPr lang="en-US" b="1" dirty="0"/>
              <a:t>core growth indicator</a:t>
            </a:r>
            <a:r>
              <a:rPr lang="en-US" dirty="0"/>
              <a:t> to show if the product is attracting and retaining an active user base over time. Tracking MAUs highlights trends in user engagement and adoption.</a:t>
            </a:r>
            <a:endParaRPr lang="en-NG" dirty="0"/>
          </a:p>
        </p:txBody>
      </p:sp>
      <p:sp>
        <p:nvSpPr>
          <p:cNvPr id="10" name="TextBox 9">
            <a:extLst>
              <a:ext uri="{FF2B5EF4-FFF2-40B4-BE49-F238E27FC236}">
                <a16:creationId xmlns:a16="http://schemas.microsoft.com/office/drawing/2014/main" id="{4C89825C-F5AF-0DE7-C9F8-2904EB71803C}"/>
              </a:ext>
            </a:extLst>
          </p:cNvPr>
          <p:cNvSpPr txBox="1"/>
          <p:nvPr/>
        </p:nvSpPr>
        <p:spPr>
          <a:xfrm>
            <a:off x="1413857" y="2456903"/>
            <a:ext cx="9412639" cy="1477328"/>
          </a:xfrm>
          <a:prstGeom prst="rect">
            <a:avLst/>
          </a:prstGeom>
          <a:noFill/>
        </p:spPr>
        <p:txBody>
          <a:bodyPr wrap="square" rtlCol="0">
            <a:spAutoFit/>
          </a:bodyPr>
          <a:lstStyle/>
          <a:p>
            <a:pPr marL="285750" indent="-285750">
              <a:buFont typeface="Arial" panose="020B0604020202020204" pitchFamily="34" charset="0"/>
              <a:buChar char="•"/>
            </a:pPr>
            <a:r>
              <a:rPr lang="en-NG" dirty="0"/>
              <a:t>I have the sum of MAU for each month plotted against the Transaction Month  (</a:t>
            </a:r>
            <a:r>
              <a:rPr lang="en-US" dirty="0" err="1"/>
              <a:t>n_maus</a:t>
            </a:r>
            <a:r>
              <a:rPr lang="en-US" dirty="0"/>
              <a:t> per </a:t>
            </a:r>
            <a:r>
              <a:rPr lang="en-US" dirty="0" err="1"/>
              <a:t>transaction_month</a:t>
            </a:r>
            <a:r>
              <a:rPr lang="en-US" dirty="0"/>
              <a:t>).</a:t>
            </a:r>
          </a:p>
          <a:p>
            <a:pPr marL="285750" indent="-285750">
              <a:buFont typeface="Arial" panose="020B0604020202020204" pitchFamily="34" charset="0"/>
              <a:buChar char="•"/>
            </a:pPr>
            <a:r>
              <a:rPr lang="en-US" dirty="0" err="1"/>
              <a:t>n_maus</a:t>
            </a:r>
            <a:r>
              <a:rPr lang="en-US" dirty="0"/>
              <a:t> field, aggregated by Transaction Month.</a:t>
            </a:r>
          </a:p>
          <a:p>
            <a:pPr marL="285750" indent="-285750">
              <a:buFont typeface="Arial" panose="020B0604020202020204" pitchFamily="34" charset="0"/>
              <a:buChar char="•"/>
            </a:pPr>
            <a:r>
              <a:rPr lang="en-US" dirty="0"/>
              <a:t>Visualized as </a:t>
            </a:r>
            <a:r>
              <a:rPr lang="en-US" b="1" dirty="0"/>
              <a:t>line chart</a:t>
            </a:r>
            <a:r>
              <a:rPr lang="en-US" dirty="0"/>
              <a:t> showing monthly trend.</a:t>
            </a:r>
          </a:p>
          <a:p>
            <a:pPr marL="285750" indent="-285750">
              <a:buFont typeface="Arial" panose="020B0604020202020204" pitchFamily="34" charset="0"/>
              <a:buChar char="•"/>
            </a:pPr>
            <a:endParaRPr lang="en-NG" dirty="0"/>
          </a:p>
        </p:txBody>
      </p:sp>
      <p:sp>
        <p:nvSpPr>
          <p:cNvPr id="11" name="TextBox 10">
            <a:extLst>
              <a:ext uri="{FF2B5EF4-FFF2-40B4-BE49-F238E27FC236}">
                <a16:creationId xmlns:a16="http://schemas.microsoft.com/office/drawing/2014/main" id="{BFC03A5A-05D2-6053-FF89-64B572607B46}"/>
              </a:ext>
            </a:extLst>
          </p:cNvPr>
          <p:cNvSpPr txBox="1"/>
          <p:nvPr/>
        </p:nvSpPr>
        <p:spPr>
          <a:xfrm>
            <a:off x="1463040" y="3977060"/>
            <a:ext cx="3478183" cy="369332"/>
          </a:xfrm>
          <a:prstGeom prst="rect">
            <a:avLst/>
          </a:prstGeom>
          <a:noFill/>
        </p:spPr>
        <p:txBody>
          <a:bodyPr wrap="square" rtlCol="0">
            <a:spAutoFit/>
          </a:bodyPr>
          <a:lstStyle/>
          <a:p>
            <a:r>
              <a:rPr lang="en-NG" b="1" dirty="0"/>
              <a:t>Insight</a:t>
            </a:r>
          </a:p>
        </p:txBody>
      </p:sp>
    </p:spTree>
    <p:extLst>
      <p:ext uri="{BB962C8B-B14F-4D97-AF65-F5344CB8AC3E}">
        <p14:creationId xmlns:p14="http://schemas.microsoft.com/office/powerpoint/2010/main" val="3480451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7904" y="-29013"/>
            <a:ext cx="9052560"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sp>
        <p:nvSpPr>
          <p:cNvPr id="3" name="TextBox 2">
            <a:extLst>
              <a:ext uri="{FF2B5EF4-FFF2-40B4-BE49-F238E27FC236}">
                <a16:creationId xmlns:a16="http://schemas.microsoft.com/office/drawing/2014/main" id="{01887010-6040-1AC9-2980-C7773BA65591}"/>
              </a:ext>
            </a:extLst>
          </p:cNvPr>
          <p:cNvSpPr txBox="1"/>
          <p:nvPr/>
        </p:nvSpPr>
        <p:spPr>
          <a:xfrm>
            <a:off x="630936" y="5683102"/>
            <a:ext cx="10012680" cy="553998"/>
          </a:xfrm>
          <a:prstGeom prst="rect">
            <a:avLst/>
          </a:prstGeom>
          <a:noFill/>
        </p:spPr>
        <p:txBody>
          <a:bodyPr wrap="square">
            <a:spAutoFit/>
          </a:bodyPr>
          <a:lstStyle/>
          <a:p>
            <a:pPr algn="ctr"/>
            <a:r>
              <a:rPr lang="en-US" sz="1000" b="1" dirty="0">
                <a:solidFill>
                  <a:srgbClr val="0070C0"/>
                </a:solidFill>
                <a:effectLst/>
                <a:latin typeface="Benton Sans Book"/>
              </a:rPr>
              <a:t>NOTE:</a:t>
            </a:r>
            <a:br>
              <a:rPr lang="en-US" sz="1000" b="1" dirty="0">
                <a:solidFill>
                  <a:srgbClr val="0070C0"/>
                </a:solidFill>
                <a:effectLst/>
                <a:latin typeface="Benton Sans Book"/>
              </a:rPr>
            </a:br>
            <a:r>
              <a:rPr lang="en-US" sz="1000" b="1" dirty="0">
                <a:solidFill>
                  <a:srgbClr val="0070C0"/>
                </a:solidFill>
                <a:effectLst/>
                <a:latin typeface="Benton Sans Book"/>
              </a:rPr>
              <a:t>Sky Blue Line </a:t>
            </a:r>
            <a:r>
              <a:rPr lang="en-US" sz="1000" dirty="0">
                <a:solidFill>
                  <a:srgbClr val="0070C0"/>
                </a:solidFill>
                <a:effectLst/>
                <a:latin typeface="Benton Sans Book"/>
              </a:rPr>
              <a:t> → ARPU (Average Revenue Per User)</a:t>
            </a:r>
          </a:p>
          <a:p>
            <a:pPr algn="ctr"/>
            <a:r>
              <a:rPr lang="en-US" sz="1000" b="1" dirty="0">
                <a:solidFill>
                  <a:srgbClr val="0070C0"/>
                </a:solidFill>
                <a:effectLst/>
                <a:latin typeface="Benton Sans Book"/>
              </a:rPr>
              <a:t>Navy Blue Line</a:t>
            </a:r>
            <a:r>
              <a:rPr lang="en-US" sz="1000" dirty="0">
                <a:solidFill>
                  <a:srgbClr val="0070C0"/>
                </a:solidFill>
                <a:effectLst/>
                <a:latin typeface="Benton Sans Book"/>
              </a:rPr>
              <a:t>→ % Difference in ARPU (Month-over-Month Growth Rate)</a:t>
            </a:r>
            <a:endParaRPr lang="en-US" sz="1000" dirty="0">
              <a:solidFill>
                <a:srgbClr val="0070C0"/>
              </a:solidFill>
              <a:effectLst/>
              <a:latin typeface="Tableau Light"/>
            </a:endParaRPr>
          </a:p>
        </p:txBody>
      </p:sp>
      <p:pic>
        <p:nvPicPr>
          <p:cNvPr id="8" name="Picture 7">
            <a:extLst>
              <a:ext uri="{FF2B5EF4-FFF2-40B4-BE49-F238E27FC236}">
                <a16:creationId xmlns:a16="http://schemas.microsoft.com/office/drawing/2014/main" id="{AD51DDC4-F8A3-59B7-22BD-015FC2601ABA}"/>
              </a:ext>
            </a:extLst>
          </p:cNvPr>
          <p:cNvPicPr>
            <a:picLocks noChangeAspect="1"/>
          </p:cNvPicPr>
          <p:nvPr/>
        </p:nvPicPr>
        <p:blipFill>
          <a:blip r:embed="rId2"/>
          <a:stretch>
            <a:fillRect/>
          </a:stretch>
        </p:blipFill>
        <p:spPr>
          <a:xfrm>
            <a:off x="630936" y="637402"/>
            <a:ext cx="10930128" cy="5045700"/>
          </a:xfrm>
          <a:prstGeom prst="rect">
            <a:avLst/>
          </a:prstGeom>
        </p:spPr>
      </p:pic>
    </p:spTree>
    <p:extLst>
      <p:ext uri="{BB962C8B-B14F-4D97-AF65-F5344CB8AC3E}">
        <p14:creationId xmlns:p14="http://schemas.microsoft.com/office/powerpoint/2010/main" val="200612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4480" y="0"/>
            <a:ext cx="9573768" cy="461665"/>
          </a:xfrm>
          <a:prstGeom prst="rect">
            <a:avLst/>
          </a:prstGeom>
          <a:noFill/>
        </p:spPr>
        <p:txBody>
          <a:bodyPr wrap="square" rtlCol="0">
            <a:spAutoFit/>
          </a:bodyPr>
          <a:lstStyle/>
          <a:p>
            <a:pPr algn="ctr"/>
            <a:r>
              <a:rPr lang="en-US" sz="2400" b="1" dirty="0">
                <a:solidFill>
                  <a:srgbClr val="0070C0"/>
                </a:solidFill>
              </a:rPr>
              <a:t>INSIGHTS FROM BUSINESS PERFORMANCE  ANALYSIS</a:t>
            </a:r>
          </a:p>
        </p:txBody>
      </p:sp>
      <p:graphicFrame>
        <p:nvGraphicFramePr>
          <p:cNvPr id="7" name="Table 6"/>
          <p:cNvGraphicFramePr>
            <a:graphicFrameLocks noGrp="1"/>
          </p:cNvGraphicFramePr>
          <p:nvPr>
            <p:extLst>
              <p:ext uri="{D42A27DB-BD31-4B8C-83A1-F6EECF244321}">
                <p14:modId xmlns:p14="http://schemas.microsoft.com/office/powerpoint/2010/main" val="3525813910"/>
              </p:ext>
            </p:extLst>
          </p:nvPr>
        </p:nvGraphicFramePr>
        <p:xfrm>
          <a:off x="612648" y="612649"/>
          <a:ext cx="12281604" cy="5779008"/>
        </p:xfrm>
        <a:graphic>
          <a:graphicData uri="http://schemas.openxmlformats.org/drawingml/2006/table">
            <a:tbl>
              <a:tblPr firstRow="1" bandRow="1">
                <a:tableStyleId>{5C22544A-7EE6-4342-B048-85BDC9FD1C3A}</a:tableStyleId>
              </a:tblPr>
              <a:tblGrid>
                <a:gridCol w="6789801">
                  <a:extLst>
                    <a:ext uri="{9D8B030D-6E8A-4147-A177-3AD203B41FA5}">
                      <a16:colId xmlns:a16="http://schemas.microsoft.com/office/drawing/2014/main" val="737444499"/>
                    </a:ext>
                  </a:extLst>
                </a:gridCol>
                <a:gridCol w="5491803">
                  <a:extLst>
                    <a:ext uri="{9D8B030D-6E8A-4147-A177-3AD203B41FA5}">
                      <a16:colId xmlns:a16="http://schemas.microsoft.com/office/drawing/2014/main" val="2255459473"/>
                    </a:ext>
                  </a:extLst>
                </a:gridCol>
              </a:tblGrid>
              <a:tr h="3608672">
                <a:tc>
                  <a:txBody>
                    <a:bodyPr/>
                    <a:lstStyle/>
                    <a:p>
                      <a:endParaRPr lang="en-US" b="1" dirty="0">
                        <a:solidFill>
                          <a:schemeClr val="tx1"/>
                        </a:solidFill>
                      </a:endParaRPr>
                    </a:p>
                    <a:p>
                      <a:endParaRPr lang="en-US" b="1" dirty="0">
                        <a:solidFill>
                          <a:schemeClr val="tx1"/>
                        </a:solidFill>
                      </a:endParaRPr>
                    </a:p>
                    <a:p>
                      <a:endParaRPr lang="en-US" b="1" dirty="0">
                        <a:solidFill>
                          <a:schemeClr val="tx1"/>
                        </a:solidFill>
                      </a:endParaRPr>
                    </a:p>
                    <a:p>
                      <a:br>
                        <a:rPr lang="en-US" dirty="0">
                          <a:solidFill>
                            <a:schemeClr val="tx1"/>
                          </a:solidFill>
                        </a:rPr>
                      </a:br>
                      <a:endParaRPr lang="en-US" dirty="0">
                        <a:solidFill>
                          <a:schemeClr val="tx1"/>
                        </a:solidFill>
                      </a:endParaRPr>
                    </a:p>
                    <a:p>
                      <a:endParaRPr lang="en-US" b="1"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     </a:t>
                      </a:r>
                    </a:p>
                  </a:txBody>
                  <a:tcPr>
                    <a:noFill/>
                  </a:tcPr>
                </a:tc>
                <a:tc>
                  <a:txBody>
                    <a:bodyPr/>
                    <a:lstStyle/>
                    <a:p>
                      <a:endParaRPr lang="en-US" dirty="0">
                        <a:solidFill>
                          <a:schemeClr val="tx1"/>
                        </a:solidFill>
                      </a:endParaRPr>
                    </a:p>
                  </a:txBody>
                  <a:tcPr>
                    <a:noFill/>
                  </a:tcPr>
                </a:tc>
                <a:extLst>
                  <a:ext uri="{0D108BD9-81ED-4DB2-BD59-A6C34878D82A}">
                    <a16:rowId xmlns:a16="http://schemas.microsoft.com/office/drawing/2014/main" val="2629518333"/>
                  </a:ext>
                </a:extLst>
              </a:tr>
              <a:tr h="2170336">
                <a:tc>
                  <a:txBody>
                    <a:bodyPr/>
                    <a:lstStyle/>
                    <a:p>
                      <a:endParaRPr lang="en-US" dirty="0">
                        <a:solidFill>
                          <a:schemeClr val="tx1"/>
                        </a:solidFill>
                      </a:endParaRPr>
                    </a:p>
                  </a:txBody>
                  <a:tcPr>
                    <a:noFill/>
                  </a:tcPr>
                </a:tc>
                <a:tc>
                  <a:txBody>
                    <a:bodyPr/>
                    <a:lstStyle/>
                    <a:p>
                      <a:endParaRPr lang="en-US" dirty="0">
                        <a:solidFill>
                          <a:schemeClr val="tx1"/>
                        </a:solidFill>
                      </a:endParaRPr>
                    </a:p>
                  </a:txBody>
                  <a:tcPr>
                    <a:noFill/>
                  </a:tcPr>
                </a:tc>
                <a:extLst>
                  <a:ext uri="{0D108BD9-81ED-4DB2-BD59-A6C34878D82A}">
                    <a16:rowId xmlns:a16="http://schemas.microsoft.com/office/drawing/2014/main" val="2636136757"/>
                  </a:ext>
                </a:extLst>
              </a:tr>
            </a:tbl>
          </a:graphicData>
        </a:graphic>
      </p:graphicFrame>
      <p:sp>
        <p:nvSpPr>
          <p:cNvPr id="2" name="TextBox 1">
            <a:extLst>
              <a:ext uri="{FF2B5EF4-FFF2-40B4-BE49-F238E27FC236}">
                <a16:creationId xmlns:a16="http://schemas.microsoft.com/office/drawing/2014/main" id="{833250C1-62C4-39F2-895F-7C17D9ED562A}"/>
              </a:ext>
            </a:extLst>
          </p:cNvPr>
          <p:cNvSpPr txBox="1"/>
          <p:nvPr/>
        </p:nvSpPr>
        <p:spPr>
          <a:xfrm>
            <a:off x="758952" y="640080"/>
            <a:ext cx="10012680" cy="1477328"/>
          </a:xfrm>
          <a:prstGeom prst="rect">
            <a:avLst/>
          </a:prstGeom>
          <a:noFill/>
        </p:spPr>
        <p:txBody>
          <a:bodyPr wrap="square" rtlCol="0">
            <a:spAutoFit/>
          </a:bodyPr>
          <a:lstStyle/>
          <a:p>
            <a:r>
              <a:rPr lang="en-US" b="1" dirty="0"/>
              <a:t>	</a:t>
            </a:r>
            <a:r>
              <a:rPr lang="en-US" b="1" dirty="0">
                <a:solidFill>
                  <a:schemeClr val="tx1"/>
                </a:solidFill>
              </a:rPr>
              <a:t>Why AVERAGE REVENUE PER USER (ARPU) Matters</a:t>
            </a:r>
          </a:p>
          <a:p>
            <a:pPr marL="285750" indent="-285750">
              <a:buFont typeface="Arial" panose="020B0604020202020204" pitchFamily="34" charset="0"/>
              <a:buChar char="•"/>
            </a:pPr>
            <a:r>
              <a:rPr lang="en-US" dirty="0"/>
              <a:t>Average Revenue Per User (AR</a:t>
            </a:r>
            <a:r>
              <a:rPr lang="en-US" dirty="0">
                <a:solidFill>
                  <a:schemeClr val="tx1"/>
                </a:solidFill>
              </a:rPr>
              <a:t>PU) measures </a:t>
            </a:r>
            <a:r>
              <a:rPr lang="en-US" b="1" dirty="0">
                <a:solidFill>
                  <a:schemeClr val="tx1"/>
                </a:solidFill>
              </a:rPr>
              <a:t>monetization efficiency</a:t>
            </a:r>
            <a:r>
              <a:rPr lang="en-US" dirty="0">
                <a:solidFill>
                  <a:schemeClr val="tx1"/>
                </a:solidFill>
              </a:rPr>
              <a:t> — how much revenue is generated per active user. This is key to understanding if growth is translating into sustainable revenue, which is critical for business performance.</a:t>
            </a:r>
          </a:p>
          <a:p>
            <a:endParaRPr lang="en-NG" dirty="0"/>
          </a:p>
        </p:txBody>
      </p:sp>
      <p:sp>
        <p:nvSpPr>
          <p:cNvPr id="3" name="TextBox 2">
            <a:extLst>
              <a:ext uri="{FF2B5EF4-FFF2-40B4-BE49-F238E27FC236}">
                <a16:creationId xmlns:a16="http://schemas.microsoft.com/office/drawing/2014/main" id="{FE78437B-6873-AE4F-5D09-74EFAE4EAAD3}"/>
              </a:ext>
            </a:extLst>
          </p:cNvPr>
          <p:cNvSpPr txBox="1"/>
          <p:nvPr/>
        </p:nvSpPr>
        <p:spPr>
          <a:xfrm>
            <a:off x="1124712" y="2026550"/>
            <a:ext cx="2624328" cy="369332"/>
          </a:xfrm>
          <a:prstGeom prst="rect">
            <a:avLst/>
          </a:prstGeom>
          <a:noFill/>
        </p:spPr>
        <p:txBody>
          <a:bodyPr wrap="square" rtlCol="0">
            <a:spAutoFit/>
          </a:bodyPr>
          <a:lstStyle/>
          <a:p>
            <a:r>
              <a:rPr lang="en-NG" b="1" dirty="0"/>
              <a:t>How it was Calculated</a:t>
            </a:r>
          </a:p>
        </p:txBody>
      </p:sp>
      <p:sp>
        <p:nvSpPr>
          <p:cNvPr id="6" name="TextBox 5">
            <a:extLst>
              <a:ext uri="{FF2B5EF4-FFF2-40B4-BE49-F238E27FC236}">
                <a16:creationId xmlns:a16="http://schemas.microsoft.com/office/drawing/2014/main" id="{C7A46557-2473-CA0E-9B33-94F83364EC0C}"/>
              </a:ext>
            </a:extLst>
          </p:cNvPr>
          <p:cNvSpPr txBox="1"/>
          <p:nvPr/>
        </p:nvSpPr>
        <p:spPr>
          <a:xfrm>
            <a:off x="923544" y="2546865"/>
            <a:ext cx="8119872" cy="923330"/>
          </a:xfrm>
          <a:prstGeom prst="rect">
            <a:avLst/>
          </a:prstGeom>
          <a:noFill/>
        </p:spPr>
        <p:txBody>
          <a:bodyPr wrap="square" rtlCol="0">
            <a:spAutoFit/>
          </a:bodyPr>
          <a:lstStyle/>
          <a:p>
            <a:pPr>
              <a:buFont typeface="Arial" panose="020B0604020202020204" pitchFamily="34" charset="0"/>
              <a:buChar char="•"/>
            </a:pPr>
            <a:r>
              <a:rPr lang="en-US" dirty="0"/>
              <a:t>Formula: ARPU = </a:t>
            </a:r>
            <a:r>
              <a:rPr lang="en-US" dirty="0" err="1"/>
              <a:t>total_revenue_usd</a:t>
            </a:r>
            <a:r>
              <a:rPr lang="en-US" dirty="0"/>
              <a:t> / </a:t>
            </a:r>
            <a:r>
              <a:rPr lang="en-US" dirty="0" err="1"/>
              <a:t>n_maus</a:t>
            </a:r>
            <a:endParaRPr lang="en-US" dirty="0"/>
          </a:p>
          <a:p>
            <a:pPr>
              <a:buFont typeface="Arial" panose="020B0604020202020204" pitchFamily="34" charset="0"/>
              <a:buChar char="•"/>
            </a:pPr>
            <a:r>
              <a:rPr lang="en-US" dirty="0"/>
              <a:t>In this case: field ARPU provided — plotted by Transaction Month.</a:t>
            </a:r>
          </a:p>
          <a:p>
            <a:pPr>
              <a:buFont typeface="Arial" panose="020B0604020202020204" pitchFamily="34" charset="0"/>
              <a:buChar char="•"/>
            </a:pPr>
            <a:r>
              <a:rPr lang="en-US" dirty="0"/>
              <a:t>Shown as </a:t>
            </a:r>
            <a:r>
              <a:rPr lang="en-US" b="1" dirty="0"/>
              <a:t>line chart</a:t>
            </a:r>
            <a:r>
              <a:rPr lang="en-US" dirty="0"/>
              <a:t> with % difference to track growth rate.</a:t>
            </a:r>
          </a:p>
        </p:txBody>
      </p:sp>
      <p:sp>
        <p:nvSpPr>
          <p:cNvPr id="9" name="TextBox 8">
            <a:extLst>
              <a:ext uri="{FF2B5EF4-FFF2-40B4-BE49-F238E27FC236}">
                <a16:creationId xmlns:a16="http://schemas.microsoft.com/office/drawing/2014/main" id="{F8892AA2-5836-9DEC-5180-3CD7CAB71F0D}"/>
              </a:ext>
            </a:extLst>
          </p:cNvPr>
          <p:cNvSpPr txBox="1"/>
          <p:nvPr/>
        </p:nvSpPr>
        <p:spPr>
          <a:xfrm>
            <a:off x="1124712" y="3675888"/>
            <a:ext cx="3478183" cy="369332"/>
          </a:xfrm>
          <a:prstGeom prst="rect">
            <a:avLst/>
          </a:prstGeom>
          <a:noFill/>
        </p:spPr>
        <p:txBody>
          <a:bodyPr wrap="square" rtlCol="0">
            <a:spAutoFit/>
          </a:bodyPr>
          <a:lstStyle/>
          <a:p>
            <a:r>
              <a:rPr lang="en-NG" b="1" dirty="0"/>
              <a:t>Insight</a:t>
            </a:r>
          </a:p>
        </p:txBody>
      </p:sp>
      <p:sp>
        <p:nvSpPr>
          <p:cNvPr id="11" name="TextBox 10">
            <a:extLst>
              <a:ext uri="{FF2B5EF4-FFF2-40B4-BE49-F238E27FC236}">
                <a16:creationId xmlns:a16="http://schemas.microsoft.com/office/drawing/2014/main" id="{E3C8AA2F-D45C-DA30-C43D-324091DD5255}"/>
              </a:ext>
            </a:extLst>
          </p:cNvPr>
          <p:cNvSpPr txBox="1"/>
          <p:nvPr/>
        </p:nvSpPr>
        <p:spPr>
          <a:xfrm>
            <a:off x="923543" y="4131717"/>
            <a:ext cx="10467545"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00"/>
                </a:solidFill>
                <a:latin typeface="Benton Sans Book"/>
              </a:rPr>
              <a:t>The upward trend of ARPU indicate that users are generating more revenue per person over time. </a:t>
            </a:r>
            <a:r>
              <a:rPr lang="en-US" sz="1800" dirty="0"/>
              <a:t>Starting from a low base of $0.24 in Jan 2023, ARPU consistently grew to $6.84 by Apr 2024 — a </a:t>
            </a:r>
            <a:r>
              <a:rPr lang="en-US" sz="1800" b="1" dirty="0"/>
              <a:t>remarkable 27x growth</a:t>
            </a:r>
            <a:r>
              <a:rPr lang="en-US" sz="1800" dirty="0"/>
              <a:t>.</a:t>
            </a:r>
          </a:p>
          <a:p>
            <a:pPr marL="285750" indent="-285750" algn="just">
              <a:buFont typeface="Arial" panose="020B0604020202020204" pitchFamily="34" charset="0"/>
              <a:buChar char="•"/>
            </a:pPr>
            <a:r>
              <a:rPr lang="en-US" dirty="0"/>
              <a:t>MAUs were growing (user base expansion), the business successfully increased revenue per user — signaling improved </a:t>
            </a:r>
            <a:r>
              <a:rPr lang="en-US" b="1" dirty="0"/>
              <a:t>monetization strategies</a:t>
            </a:r>
            <a:r>
              <a:rPr lang="en-US" dirty="0"/>
              <a:t> (e.g. pricing, upsell, better engagement). This is a positive signal for sustainable revenue growth.</a:t>
            </a:r>
          </a:p>
        </p:txBody>
      </p:sp>
    </p:spTree>
    <p:extLst>
      <p:ext uri="{BB962C8B-B14F-4D97-AF65-F5344CB8AC3E}">
        <p14:creationId xmlns:p14="http://schemas.microsoft.com/office/powerpoint/2010/main" val="136199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692726" y="817418"/>
          <a:ext cx="10903528" cy="5389418"/>
        </p:xfrm>
        <a:graphic>
          <a:graphicData uri="http://schemas.openxmlformats.org/drawingml/2006/table">
            <a:tbl>
              <a:tblPr firstRow="1" bandRow="1">
                <a:tableStyleId>{5C22544A-7EE6-4342-B048-85BDC9FD1C3A}</a:tableStyleId>
              </a:tblPr>
              <a:tblGrid>
                <a:gridCol w="5451764">
                  <a:extLst>
                    <a:ext uri="{9D8B030D-6E8A-4147-A177-3AD203B41FA5}">
                      <a16:colId xmlns:a16="http://schemas.microsoft.com/office/drawing/2014/main" val="737444499"/>
                    </a:ext>
                  </a:extLst>
                </a:gridCol>
                <a:gridCol w="5451764">
                  <a:extLst>
                    <a:ext uri="{9D8B030D-6E8A-4147-A177-3AD203B41FA5}">
                      <a16:colId xmlns:a16="http://schemas.microsoft.com/office/drawing/2014/main" val="2255459473"/>
                    </a:ext>
                  </a:extLst>
                </a:gridCol>
              </a:tblGrid>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29518333"/>
                  </a:ext>
                </a:extLst>
              </a:tr>
              <a:tr h="2694709">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36136757"/>
                  </a:ext>
                </a:extLst>
              </a:tr>
            </a:tbl>
          </a:graphicData>
        </a:graphic>
      </p:graphicFrame>
      <p:pic>
        <p:nvPicPr>
          <p:cNvPr id="2" name="Picture 1">
            <a:extLst>
              <a:ext uri="{FF2B5EF4-FFF2-40B4-BE49-F238E27FC236}">
                <a16:creationId xmlns:a16="http://schemas.microsoft.com/office/drawing/2014/main" id="{152B2B69-56F4-C168-CA83-9775706B73C9}"/>
              </a:ext>
            </a:extLst>
          </p:cNvPr>
          <p:cNvPicPr>
            <a:picLocks noChangeAspect="1"/>
          </p:cNvPicPr>
          <p:nvPr/>
        </p:nvPicPr>
        <p:blipFill>
          <a:blip r:embed="rId2"/>
          <a:stretch>
            <a:fillRect/>
          </a:stretch>
        </p:blipFill>
        <p:spPr>
          <a:xfrm>
            <a:off x="321013" y="107004"/>
            <a:ext cx="11634281" cy="6420256"/>
          </a:xfrm>
          <a:prstGeom prst="rect">
            <a:avLst/>
          </a:prstGeom>
        </p:spPr>
      </p:pic>
      <p:pic>
        <p:nvPicPr>
          <p:cNvPr id="6" name="Picture 5">
            <a:extLst>
              <a:ext uri="{FF2B5EF4-FFF2-40B4-BE49-F238E27FC236}">
                <a16:creationId xmlns:a16="http://schemas.microsoft.com/office/drawing/2014/main" id="{53AF6663-6853-7346-A0F0-D2A42D8071A0}"/>
              </a:ext>
            </a:extLst>
          </p:cNvPr>
          <p:cNvPicPr>
            <a:picLocks noChangeAspect="1"/>
          </p:cNvPicPr>
          <p:nvPr/>
        </p:nvPicPr>
        <p:blipFill>
          <a:blip r:embed="rId3"/>
          <a:stretch>
            <a:fillRect/>
          </a:stretch>
        </p:blipFill>
        <p:spPr>
          <a:xfrm>
            <a:off x="5188760" y="407704"/>
            <a:ext cx="3721100" cy="584200"/>
          </a:xfrm>
          <a:prstGeom prst="rect">
            <a:avLst/>
          </a:prstGeom>
        </p:spPr>
      </p:pic>
    </p:spTree>
    <p:extLst>
      <p:ext uri="{BB962C8B-B14F-4D97-AF65-F5344CB8AC3E}">
        <p14:creationId xmlns:p14="http://schemas.microsoft.com/office/powerpoint/2010/main" val="24822800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1379</TotalTime>
  <Words>1305</Words>
  <Application>Microsoft Macintosh PowerPoint</Application>
  <PresentationFormat>Widescreen</PresentationFormat>
  <Paragraphs>152</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 Chancery</vt:lpstr>
      <vt:lpstr>Arial</vt:lpstr>
      <vt:lpstr>Benton Sans Book</vt:lpstr>
      <vt:lpstr>Garamond</vt:lpstr>
      <vt:lpstr>Tableau Light</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System5</dc:creator>
  <cp:lastModifiedBy>funmilola.o@curacel.ai</cp:lastModifiedBy>
  <cp:revision>99</cp:revision>
  <dcterms:created xsi:type="dcterms:W3CDTF">2025-01-13T23:53:06Z</dcterms:created>
  <dcterms:modified xsi:type="dcterms:W3CDTF">2025-06-17T13:58:29Z</dcterms:modified>
</cp:coreProperties>
</file>